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77"/>
  </p:notesMasterIdLst>
  <p:sldIdLst>
    <p:sldId id="662" r:id="rId2"/>
    <p:sldId id="10235" r:id="rId3"/>
    <p:sldId id="10269" r:id="rId4"/>
    <p:sldId id="10270" r:id="rId5"/>
    <p:sldId id="10271" r:id="rId6"/>
    <p:sldId id="10268" r:id="rId7"/>
    <p:sldId id="10237" r:id="rId8"/>
    <p:sldId id="10238" r:id="rId9"/>
    <p:sldId id="10246" r:id="rId10"/>
    <p:sldId id="10247" r:id="rId11"/>
    <p:sldId id="10248" r:id="rId12"/>
    <p:sldId id="10242" r:id="rId13"/>
    <p:sldId id="10243" r:id="rId14"/>
    <p:sldId id="10244" r:id="rId15"/>
    <p:sldId id="10245" r:id="rId16"/>
    <p:sldId id="10241" r:id="rId17"/>
    <p:sldId id="10249" r:id="rId18"/>
    <p:sldId id="10250" r:id="rId19"/>
    <p:sldId id="10251" r:id="rId20"/>
    <p:sldId id="10252" r:id="rId21"/>
    <p:sldId id="10253" r:id="rId22"/>
    <p:sldId id="10255" r:id="rId23"/>
    <p:sldId id="10254" r:id="rId24"/>
    <p:sldId id="10256" r:id="rId25"/>
    <p:sldId id="10257" r:id="rId26"/>
    <p:sldId id="10258" r:id="rId27"/>
    <p:sldId id="10259" r:id="rId28"/>
    <p:sldId id="10260" r:id="rId29"/>
    <p:sldId id="10261" r:id="rId30"/>
    <p:sldId id="10263" r:id="rId31"/>
    <p:sldId id="10262" r:id="rId32"/>
    <p:sldId id="10264" r:id="rId33"/>
    <p:sldId id="10265" r:id="rId34"/>
    <p:sldId id="10266" r:id="rId35"/>
    <p:sldId id="10267" r:id="rId36"/>
    <p:sldId id="10226" r:id="rId37"/>
    <p:sldId id="10232" r:id="rId38"/>
    <p:sldId id="10234" r:id="rId39"/>
    <p:sldId id="10236" r:id="rId40"/>
    <p:sldId id="10173" r:id="rId41"/>
    <p:sldId id="10227" r:id="rId42"/>
    <p:sldId id="10174" r:id="rId43"/>
    <p:sldId id="10178" r:id="rId44"/>
    <p:sldId id="684" r:id="rId45"/>
    <p:sldId id="10171" r:id="rId46"/>
    <p:sldId id="657" r:id="rId47"/>
    <p:sldId id="671" r:id="rId48"/>
    <p:sldId id="666" r:id="rId49"/>
    <p:sldId id="672" r:id="rId50"/>
    <p:sldId id="10179" r:id="rId51"/>
    <p:sldId id="665" r:id="rId52"/>
    <p:sldId id="10172" r:id="rId53"/>
    <p:sldId id="677" r:id="rId54"/>
    <p:sldId id="676" r:id="rId55"/>
    <p:sldId id="727" r:id="rId56"/>
    <p:sldId id="728" r:id="rId57"/>
    <p:sldId id="806" r:id="rId58"/>
    <p:sldId id="729" r:id="rId59"/>
    <p:sldId id="812" r:id="rId60"/>
    <p:sldId id="809" r:id="rId61"/>
    <p:sldId id="807" r:id="rId62"/>
    <p:sldId id="808" r:id="rId63"/>
    <p:sldId id="810" r:id="rId64"/>
    <p:sldId id="811" r:id="rId65"/>
    <p:sldId id="791" r:id="rId66"/>
    <p:sldId id="10231" r:id="rId67"/>
    <p:sldId id="10229" r:id="rId68"/>
    <p:sldId id="10177" r:id="rId69"/>
    <p:sldId id="10186" r:id="rId70"/>
    <p:sldId id="10185" r:id="rId71"/>
    <p:sldId id="10187" r:id="rId72"/>
    <p:sldId id="10190" r:id="rId73"/>
    <p:sldId id="10191" r:id="rId74"/>
    <p:sldId id="10230" r:id="rId75"/>
    <p:sldId id="419" r:id="rId76"/>
  </p:sldIdLst>
  <p:sldSz cx="12192000" cy="6858000"/>
  <p:notesSz cx="6858000" cy="9144000"/>
  <p:embeddedFontLst>
    <p:embeddedFont>
      <p:font typeface="Abadi" panose="020B0604020104020204" pitchFamily="34" charset="0"/>
      <p:regular r:id="rId78"/>
    </p:embeddedFont>
    <p:embeddedFont>
      <p:font typeface="Arial Unicode MS" panose="020B0604020202020204" pitchFamily="50" charset="-127"/>
      <p:regular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KT서체 Bold" panose="020B0600000101010101" pitchFamily="50" charset="-127"/>
      <p:bold r:id="rId84"/>
    </p:embeddedFont>
    <p:embeddedFont>
      <p:font typeface="KT서체 Medium" panose="020B0600000101010101" pitchFamily="50" charset="-127"/>
      <p:regular r:id="rId85"/>
    </p:embeddedFont>
    <p:embeddedFont>
      <p:font typeface="Roboto" panose="02000000000000000000" pitchFamily="2" charset="0"/>
      <p:regular r:id="rId86"/>
    </p:embeddedFont>
    <p:embeddedFont>
      <p:font typeface="나눔바른고딕" panose="020B0603020101020101" pitchFamily="50" charset="-127"/>
      <p:regular r:id="rId87"/>
      <p:bold r:id="rId88"/>
    </p:embeddedFont>
    <p:embeddedFont>
      <p:font typeface="나눔스퀘어" panose="020B0600000101010101" pitchFamily="50" charset="-127"/>
      <p:regular r:id="rId89"/>
    </p:embeddedFont>
    <p:embeddedFont>
      <p:font typeface="나눔스퀘어_ac Bold" panose="020B0600000101010101" pitchFamily="50" charset="-127"/>
      <p:bold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FF6600"/>
    <a:srgbClr val="FF3300"/>
    <a:srgbClr val="0000CC"/>
    <a:srgbClr val="99CCFF"/>
    <a:srgbClr val="00FF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4595" autoAdjust="0"/>
  </p:normalViewPr>
  <p:slideViewPr>
    <p:cSldViewPr snapToGrid="0">
      <p:cViewPr varScale="1">
        <p:scale>
          <a:sx n="97" d="100"/>
          <a:sy n="97" d="100"/>
        </p:scale>
        <p:origin x="14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96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803A3-9902-44FF-ADD6-8AEB792AC1C0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1C2C-5921-428F-926F-A5EF1D9B1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777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99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1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04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1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40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7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17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3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27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2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37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 https://www.youtube.com/watch?v=5FvTXzDLPxI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1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6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38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11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52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25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1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1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 https://www.phdata.io/blog/mlops-vs-devops-whats-the-difference/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4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80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351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41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64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MLOps</a:t>
            </a:r>
            <a:r>
              <a:rPr lang="ko-KR" altLang="en-US" dirty="0"/>
              <a:t>는 </a:t>
            </a:r>
            <a:r>
              <a:rPr lang="en-US" altLang="ko-KR" dirty="0"/>
              <a:t>ML </a:t>
            </a:r>
            <a:r>
              <a:rPr lang="ko-KR" altLang="en-US" dirty="0"/>
              <a:t>시스템을 빠르고 안정적으로 구축</a:t>
            </a:r>
            <a:r>
              <a:rPr lang="en-US" altLang="ko-KR" dirty="0"/>
              <a:t>, </a:t>
            </a:r>
            <a:r>
              <a:rPr lang="ko-KR" altLang="en-US" dirty="0"/>
              <a:t>배포 및 운영하기 위한 일련의 표준화된 프로세스와 기술 역량입니다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2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디지털 </a:t>
            </a:r>
            <a:r>
              <a:rPr lang="ko-KR" altLang="en-US" dirty="0" err="1"/>
              <a:t>트랜스포메이션의</a:t>
            </a:r>
            <a:r>
              <a:rPr lang="ko-KR" altLang="en-US" dirty="0"/>
              <a:t> 중요한 축으로 </a:t>
            </a:r>
            <a:r>
              <a:rPr lang="en-US" altLang="ko-KR" dirty="0"/>
              <a:t>AI/ML</a:t>
            </a:r>
            <a:r>
              <a:rPr lang="ko-KR" altLang="en-US" dirty="0"/>
              <a:t>에 대한 인식이 높아지고 있지만</a:t>
            </a:r>
            <a:r>
              <a:rPr lang="en-US" altLang="ko-KR" dirty="0"/>
              <a:t>,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성공적인 배포와 효과적인 운영은 </a:t>
            </a:r>
            <a:r>
              <a:rPr lang="en-US" altLang="ko-KR" dirty="0"/>
              <a:t>AI</a:t>
            </a:r>
            <a:r>
              <a:rPr lang="ko-KR" altLang="en-US" dirty="0"/>
              <a:t>로부터 가치를 얻는 데 걸림돌이 되고 있습니다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다양한 문제 때문입니다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팀은 높은 수준의 수작업과 일회성 작업을 수행합니다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재사용하거나 재현할 수 있는 구성 요소가 없으며</a:t>
            </a:r>
            <a:r>
              <a:rPr lang="en-US" altLang="ko-KR" dirty="0"/>
              <a:t>, </a:t>
            </a:r>
            <a:r>
              <a:rPr lang="ko-KR" altLang="en-US" dirty="0"/>
              <a:t>데이터 과학자와 </a:t>
            </a:r>
            <a:r>
              <a:rPr lang="en-US" altLang="ko-KR" dirty="0"/>
              <a:t>IT </a:t>
            </a:r>
            <a:r>
              <a:rPr lang="ko-KR" altLang="en-US" dirty="0"/>
              <a:t>부서 간의 핸드오프에 어려움이 있습니다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딜로이트는</a:t>
            </a:r>
            <a:r>
              <a:rPr lang="ko-KR" altLang="en-US" dirty="0"/>
              <a:t> 인재 부족과 통합 문제를 </a:t>
            </a:r>
            <a:r>
              <a:rPr lang="en-US" altLang="ko-KR" dirty="0"/>
              <a:t>AI </a:t>
            </a:r>
            <a:r>
              <a:rPr lang="ko-KR" altLang="en-US" dirty="0"/>
              <a:t>이니셔티브를 지연시키거나 </a:t>
            </a:r>
            <a:r>
              <a:rPr lang="ko-KR" altLang="en-US" dirty="0" err="1"/>
              <a:t>탈선시킬</a:t>
            </a:r>
            <a:r>
              <a:rPr lang="ko-KR" altLang="en-US" dirty="0"/>
              <a:t> 수 있는 요인으로 꼽았습니다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Algorithmia</a:t>
            </a:r>
            <a:r>
              <a:rPr lang="ko-KR" altLang="en-US" dirty="0"/>
              <a:t>의 설문조사에서는 배포</a:t>
            </a:r>
            <a:r>
              <a:rPr lang="en-US" altLang="ko-KR" dirty="0"/>
              <a:t>, </a:t>
            </a:r>
            <a:r>
              <a:rPr lang="ko-KR" altLang="en-US" dirty="0"/>
              <a:t>확장 및 버전 관리 노력의 어려움이 여전히 팀이 </a:t>
            </a:r>
            <a:r>
              <a:rPr lang="en-US" altLang="ko-KR" dirty="0"/>
              <a:t>ML </a:t>
            </a:r>
            <a:r>
              <a:rPr lang="ko-KR" altLang="en-US" dirty="0"/>
              <a:t>투자에서 가치를 얻는데 방해가 되고 있다고 강조했습니다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Capgemini Research</a:t>
            </a:r>
            <a:r>
              <a:rPr lang="ko-KR" altLang="en-US" dirty="0"/>
              <a:t>는 대규모 배포를 달성하는 데 있어 조직이 직면한 </a:t>
            </a:r>
            <a:r>
              <a:rPr lang="en-US" altLang="ko-KR" dirty="0"/>
              <a:t>3</a:t>
            </a:r>
            <a:r>
              <a:rPr lang="ko-KR" altLang="en-US" dirty="0"/>
              <a:t>대 과제로 중견 및 고위급 인재 부족</a:t>
            </a:r>
            <a:r>
              <a:rPr lang="en-US" altLang="ko-KR" dirty="0"/>
              <a:t>,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변경 관리 프로세스 부족</a:t>
            </a:r>
            <a:r>
              <a:rPr lang="en-US" altLang="ko-KR" dirty="0"/>
              <a:t>,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규모 달성을 위한 강력한 거버넌스 모델 부족을 꼽았습니다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9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MLOps</a:t>
            </a:r>
            <a:r>
              <a:rPr lang="ko-KR" altLang="en-US" dirty="0"/>
              <a:t>는 </a:t>
            </a:r>
            <a:r>
              <a:rPr lang="en-US" altLang="ko-KR" dirty="0"/>
              <a:t>ML </a:t>
            </a:r>
            <a:r>
              <a:rPr lang="ko-KR" altLang="en-US" dirty="0"/>
              <a:t>시스템을 빠르고 안정적으로 구축</a:t>
            </a:r>
            <a:r>
              <a:rPr lang="en-US" altLang="ko-KR" dirty="0"/>
              <a:t>, </a:t>
            </a:r>
            <a:r>
              <a:rPr lang="ko-KR" altLang="en-US" dirty="0"/>
              <a:t>배포 및 운영하기 위한 일련의 표준화된 프로세스와 기술 역량입니다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문서는 두 부분으로 구성되어 있습니다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파트는 모든 독자를 위한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수명 주기의 개요입니다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프로세스와 기능을 소개하고</a:t>
            </a:r>
            <a:r>
              <a:rPr lang="en-US" altLang="ko-KR" dirty="0"/>
              <a:t>, ML </a:t>
            </a:r>
            <a:r>
              <a:rPr lang="ko-KR" altLang="en-US" dirty="0"/>
              <a:t>기반 시스템을 성공적으로 도입하는 데 왜 중요한지 설명합니다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 파트는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프로세스와 기능에 대한 심층 분석입니다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파트는 지속적인 학습 파이프라인 실행</a:t>
            </a:r>
            <a:r>
              <a:rPr lang="en-US" altLang="ko-KR" dirty="0"/>
              <a:t>, </a:t>
            </a:r>
            <a:r>
              <a:rPr lang="ko-KR" altLang="en-US" dirty="0"/>
              <a:t>모델 배포</a:t>
            </a:r>
            <a:r>
              <a:rPr lang="en-US" altLang="ko-KR" dirty="0"/>
              <a:t>, ML </a:t>
            </a:r>
            <a:r>
              <a:rPr lang="ko-KR" altLang="en-US" dirty="0"/>
              <a:t>모델의 예측 성능 모니터링과 같은 작업의 구체적인 세부 사항을 이해하고자 하는 독자를 위한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66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MLOps</a:t>
            </a:r>
            <a:r>
              <a:rPr lang="ko-KR" altLang="en-US" dirty="0"/>
              <a:t>는 </a:t>
            </a:r>
            <a:r>
              <a:rPr lang="en-US" altLang="ko-KR" dirty="0"/>
              <a:t>ML </a:t>
            </a:r>
            <a:r>
              <a:rPr lang="ko-KR" altLang="en-US" dirty="0"/>
              <a:t>시스템을 빠르고 안정적으로 구축</a:t>
            </a:r>
            <a:r>
              <a:rPr lang="en-US" altLang="ko-KR" dirty="0"/>
              <a:t>, </a:t>
            </a:r>
            <a:r>
              <a:rPr lang="ko-KR" altLang="en-US" dirty="0"/>
              <a:t>배포 및 운영하기 위한 일련의 표준화된 프로세스와 기술 역량입니다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문서는 두 부분으로 구성되어 있습니다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파트는 모든 독자를 위한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수명 주기의 개요입니다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프로세스와 기능을 소개하고</a:t>
            </a:r>
            <a:r>
              <a:rPr lang="en-US" altLang="ko-KR" dirty="0"/>
              <a:t>, ML </a:t>
            </a:r>
            <a:r>
              <a:rPr lang="ko-KR" altLang="en-US" dirty="0"/>
              <a:t>기반 시스템을 성공적으로 도입하는 데 왜 중요한지 설명합니다</a:t>
            </a:r>
            <a:r>
              <a:rPr lang="en-US" altLang="ko-KR" dirty="0"/>
              <a:t>.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 파트는 </a:t>
            </a:r>
            <a:r>
              <a:rPr lang="en-US" altLang="ko-KR" dirty="0" err="1"/>
              <a:t>MLOps</a:t>
            </a:r>
            <a:r>
              <a:rPr lang="en-US" altLang="ko-KR" dirty="0"/>
              <a:t> </a:t>
            </a:r>
            <a:r>
              <a:rPr lang="ko-KR" altLang="en-US" dirty="0"/>
              <a:t>프로세스와 기능에 대한 심층 분석입니다</a:t>
            </a:r>
            <a:r>
              <a:rPr lang="en-US" altLang="ko-KR" dirty="0"/>
              <a:t>. </a:t>
            </a:r>
          </a:p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파트는 지속적인 학습 파이프라인 실행</a:t>
            </a:r>
            <a:r>
              <a:rPr lang="en-US" altLang="ko-KR" dirty="0"/>
              <a:t>, </a:t>
            </a:r>
            <a:r>
              <a:rPr lang="ko-KR" altLang="en-US" dirty="0"/>
              <a:t>모델 배포</a:t>
            </a:r>
            <a:r>
              <a:rPr lang="en-US" altLang="ko-KR" dirty="0"/>
              <a:t>, ML </a:t>
            </a:r>
            <a:r>
              <a:rPr lang="ko-KR" altLang="en-US" dirty="0"/>
              <a:t>모델의 예측 성능 모니터링과 같은 작업의 구체적인 세부 사항을 이해하고자 하는 독자를 위한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58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45A6-38A6-E0F5-735E-27CF0125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E851E-6481-33E9-440F-ED7FE849B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9CFC7C-945B-B6BB-3DA0-10FF48444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4C30D-9DF3-B318-C568-667BBD6D0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6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52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186BB-D300-725A-18DC-F19ECCA8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BF7E5-D7D1-B218-3FDF-C40595036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190028-556E-2381-1900-50122615B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https://medium.com/@aiphile/9-useful-python-extensions-for-visual-studio-code-bf749d809855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C4C3F1-B6F1-E545-D649-C530F0BB5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16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C082-50E6-1908-ABAD-BF8C0A1D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FBAADF-8F2C-3C3B-610E-72EDF4745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0D02D7-EAB8-C4C8-1026-1D7C4882C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10970-03F7-5E32-F7A6-4C2250656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18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A5FA-E6C9-A1DD-19CA-D7B158C6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4BED0B-9E8A-DB2E-21BC-D1519C536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368388-53BF-E3CB-B7FC-71DC22A5D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D2C47-B695-D144-14D9-E6828282F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03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84FD-0D9A-1476-A859-AE41D997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BC0067-D278-98B5-7090-B27B7143D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FE3046-88AF-1B83-E9B1-C0E6027A2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D02A6-9570-1310-4555-D67C6FEA7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79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환경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(virtual environment)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프로젝트 별로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독룁된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 환경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(runtime/interpreter)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수 있도록 해줍니다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환경을 사용하지 않으면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모든 프로젝트에서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운영체제에 설치된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런타임을 사용하게 되고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위치에 외부 패키지를 설치하고 서로 공유하게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프로젝트에서 설치한 패키지의 버전이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프로젝트에서 설치한 동일 패키지의 다른 버전과 충돌을 일으킬 소지가 생기기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별로 독립된 가상 환경을 구성하여 사용하는 것이 권장됩니다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아나콘다도 설치해</a:t>
            </a:r>
            <a:r>
              <a:rPr lang="ko-KR" altLang="en-US" baseline="0" dirty="0"/>
              <a:t> 보겠습니다</a:t>
            </a:r>
            <a:r>
              <a:rPr lang="en-US" altLang="ko-KR" baseline="0" dirty="0"/>
              <a:t>.  </a:t>
            </a:r>
          </a:p>
          <a:p>
            <a:r>
              <a:rPr lang="ko-KR" altLang="en-US" baseline="0" dirty="0"/>
              <a:t>아나콘다는 용량이 커서 시간이 조금 걸립니다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3EF4-F164-4D34-05EA-3E130249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FC6490-939F-E4A0-38AC-D59A8D202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EC8B05-A396-C17D-DCEB-C429CDDFD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24DB3-33C7-0228-AEB5-AA9F98710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6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45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7A3B-C9E4-E411-660E-93BAB38F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A6741C-E414-257B-8187-202E5C7BA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503DD2-4AA0-8B2F-320D-F7B09A753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73E175-59D1-DD10-8E69-366F3565A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89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ko-KR" altLang="en-US" dirty="0"/>
              <a:t> 기초입니다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57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620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플랫폼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분산시스템은 </a:t>
            </a:r>
            <a:endParaRPr lang="en-US" altLang="ko-KR" baseline="0" dirty="0"/>
          </a:p>
          <a:p>
            <a:r>
              <a:rPr lang="ko-KR" altLang="en-US" baseline="0" dirty="0" err="1"/>
              <a:t>리눅스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머신에서</a:t>
            </a:r>
            <a:r>
              <a:rPr lang="ko-KR" altLang="en-US" dirty="0"/>
              <a:t> 동작하기 때문에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en-US" altLang="ko-KR" sz="12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설치하겠습니다</a:t>
            </a:r>
            <a:r>
              <a:rPr lang="en-US" altLang="ko-KR" sz="12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prstClr val="white"/>
                </a:solidFill>
              </a:rPr>
              <a:t>https://www.virtualbox.org/</a:t>
            </a:r>
            <a:r>
              <a:rPr lang="ko-KR" altLang="en-US" sz="1200" b="0" dirty="0">
                <a:solidFill>
                  <a:prstClr val="white"/>
                </a:solidFill>
              </a:rPr>
              <a:t>에 접속해서</a:t>
            </a:r>
            <a:endParaRPr lang="en-US" altLang="ko-KR" sz="1200" b="0" dirty="0">
              <a:solidFill>
                <a:prstClr val="white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prstClr val="white"/>
                </a:solidFill>
              </a:rPr>
              <a:t>개인의  </a:t>
            </a:r>
            <a:r>
              <a:rPr lang="en-US" altLang="ko-KR" sz="1200" b="0" dirty="0">
                <a:solidFill>
                  <a:prstClr val="white"/>
                </a:solidFill>
              </a:rPr>
              <a:t>OS</a:t>
            </a:r>
            <a:r>
              <a:rPr lang="ko-KR" altLang="en-US" sz="1200" b="0" dirty="0">
                <a:solidFill>
                  <a:prstClr val="white"/>
                </a:solidFill>
              </a:rPr>
              <a:t>에 맞는 버전을 다운로드 하여 설치를 하세요</a:t>
            </a:r>
            <a:r>
              <a:rPr lang="en-US" altLang="ko-KR" sz="1200" b="0" dirty="0">
                <a:solidFill>
                  <a:prstClr val="white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prstClr val="white"/>
              </a:solidFill>
            </a:endParaRPr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설치방법 참고 </a:t>
            </a:r>
            <a:r>
              <a:rPr lang="en-US" altLang="ko-KR" baseline="0" dirty="0"/>
              <a:t>: https://zoosso.tistory.com/1214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17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63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0ACC-1FE7-C7C9-5B37-FF1559C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6CA6D8-D0E2-5750-8851-7A37AC4B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E24A9-CFB0-7039-75C4-EDFF1023C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FE411-DE14-D2E6-AE42-6ADD1DDB9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938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하둡</a:t>
            </a:r>
            <a:r>
              <a:rPr lang="ko-KR" altLang="en-US" dirty="0"/>
              <a:t> 설치를 같이 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 기술을 제대로 이해하는 방법은</a:t>
            </a:r>
            <a:endParaRPr lang="en-US" altLang="ko-KR" dirty="0"/>
          </a:p>
          <a:p>
            <a:r>
              <a:rPr lang="ko-KR" altLang="en-US" dirty="0"/>
              <a:t>직접 사용해 보는 것이 최고라고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사용하는 것을 살펴 보는 것도 좋은 방법 중 하나입니다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51C2C-5921-428F-926F-A5EF1D9B1FF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31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2C30-6B9E-697D-20D9-E8AFA8E4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37999-1AFF-12EF-6713-C4E99AF5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254700-75DF-70E9-0C75-7711BD9A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E6B4C-C89D-449A-92EA-2AB393545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86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92E0-9DAC-94DE-93C5-326B27B3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AFF870-2638-104C-600F-241E0F5EF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D7F56-9DF3-4B5D-548F-383949375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9028E-A135-3077-041A-546085803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5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A568-98C6-D9EB-B10B-05C933AA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219F52-980B-BFF0-782A-E0DCC39A5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FA36F-E2B4-B4F7-2769-AC46F776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28A33-642C-A3B6-9B43-A6AABC5A8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69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0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91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1A320-C557-DE78-B118-59B49B40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8BDD5F-44D9-5315-D6F3-2AD81983C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00C07-CB4F-C3EC-4EDE-9D127E81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2B2E60-DD85-19EF-FF41-C710C618A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893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B053-D63C-D153-9E57-FF1543197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2045F7-93A2-4981-63AA-1FFAB15A7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AD7BE4-4BDE-E86B-1CCE-90B536736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8890D-5F83-3A0B-8D12-8F84DBC84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51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43CE3-B669-B297-2CE5-7627AE67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118268-0C97-32AC-C8D3-6CC3BD793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86B478-606B-6D11-52BD-D296101A5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468B9-0B3C-65D2-F7A0-E69C892DE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222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0ACC-1FE7-C7C9-5B37-FF1559C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6CA6D8-D0E2-5750-8851-7A37AC4B1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E24A9-CFB0-7039-75C4-EDFF1023C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FE411-DE14-D2E6-AE42-6ADD1DDB9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73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5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9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71EA-4089-DFB9-DDF8-3E65FABC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FE9EB-935B-3A6D-7FE0-B6DFC8A7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7988" y="1233488"/>
            <a:ext cx="59197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181BB-57F7-5C02-99CF-982069AB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7609E-3D09-0BC5-C24A-B73F06D3C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2431-726E-41F9-9FB4-D07F7B198F86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53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745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0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8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233F19E-A41D-448F-A4F6-0EA02A03C945}"/>
              </a:ext>
            </a:extLst>
          </p:cNvPr>
          <p:cNvSpPr/>
          <p:nvPr userDrawn="1"/>
        </p:nvSpPr>
        <p:spPr>
          <a:xfrm>
            <a:off x="11571169" y="6483346"/>
            <a:ext cx="35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88B3AE5A-10BA-4173-8E7E-D8F2BB88D393}" type="slidenum">
              <a:rPr kumimoji="1" lang="en-US" altLang="ko-KR" sz="1200" spc="-60">
                <a:solidFill>
                  <a:srgbClr val="4C4C4E"/>
                </a:solidFill>
                <a:latin typeface="+mn-ea"/>
                <a:cs typeface="굴림" pitchFamily="50" charset="-127"/>
              </a:rPr>
              <a:pPr algn="ctr"/>
              <a:t>‹#›</a:t>
            </a:fld>
            <a:endParaRPr lang="en-US" sz="1200" dirty="0">
              <a:solidFill>
                <a:srgbClr val="4C4C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3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07C5D-CE32-4D82-8817-59217EA78E9D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6AE1E5-AE5D-4EB0-A277-181CB2E91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0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8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ceedings.neurips.cc/paper_files/paper/2015/file/86df7dcfd896fcaf2674f757a2463eba-Paper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e.visualstudio.com/docs/editor/emmet" TargetMode="External"/><Relationship Id="rId5" Type="http://schemas.openxmlformats.org/officeDocument/2006/relationships/hyperlink" Target="https://code.visualstudio.com/docs/editor/intellisense" TargetMode="External"/><Relationship Id="rId4" Type="http://schemas.openxmlformats.org/officeDocument/2006/relationships/image" Target="../media/image3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hyperlink" Target="https://datasciencedojo.com/blog/python-libraries-for-generative-ai/" TargetMode="Externa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ftp/python/3.11.8/python-3.11.8.exe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www.python.org/downloads/windows/" TargetMode="External"/><Relationship Id="rId7" Type="http://schemas.openxmlformats.org/officeDocument/2006/relationships/hyperlink" Target="https://www.python.org/ftp/python/3.11.8/python-3.11.8-embed-arm64.zip" TargetMode="External"/><Relationship Id="rId12" Type="http://schemas.openxmlformats.org/officeDocument/2006/relationships/hyperlink" Target="https://www.python.org/ftp/python/3.11.8/python-3.11.8-macos11.pk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ython.org/ftp/python/3.11.8/python-3.11.8-embed-amd64.zip" TargetMode="External"/><Relationship Id="rId11" Type="http://schemas.openxmlformats.org/officeDocument/2006/relationships/hyperlink" Target="https://www.python.org/downloads/macos/" TargetMode="External"/><Relationship Id="rId5" Type="http://schemas.openxmlformats.org/officeDocument/2006/relationships/hyperlink" Target="https://www.python.org/ftp/python/3.11.8/python-3.11.8-embed-win32.zip" TargetMode="External"/><Relationship Id="rId10" Type="http://schemas.openxmlformats.org/officeDocument/2006/relationships/hyperlink" Target="https://www.python.org/ftp/python/3.11.8/python-3.11.8-arm64.exe" TargetMode="External"/><Relationship Id="rId4" Type="http://schemas.openxmlformats.org/officeDocument/2006/relationships/hyperlink" Target="https://www.python.org/downloads/release/python-3118/" TargetMode="External"/><Relationship Id="rId9" Type="http://schemas.openxmlformats.org/officeDocument/2006/relationships/hyperlink" Target="https://www.python.org/ftp/python/3.11.8/python-3.11.8-amd64.ex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ornPublishing/mlops-mlflow/blob/main/BeginningMLOpswithMLFlow_code.zi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mlg-ulb/creditcardfrau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google/technology/developers/google-colab-ai-coding-features/" TargetMode="Externa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jupyter.org/" TargetMode="External"/><Relationship Id="rId9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oosso.tistory.com/1214" TargetMode="External"/><Relationship Id="rId5" Type="http://schemas.openxmlformats.org/officeDocument/2006/relationships/hyperlink" Target="https://www.virtualbox.org/" TargetMode="Externa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#downloa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hyperlink" Target="https://shorturl.at/avM89" TargetMode="Externa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hyperlink" Target="https://us-east-1.console.aws.amazon.com/iam/home?region=us-east-1#/policies/details/arn%3Aaws%3Aiam%3A%3Aaws%3Apolicy%2FAdministratorAcces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-northeast-2.console.aws.amazon.com/ec2/home?region=ap-northeast-2#Instances:" TargetMode="External"/><Relationship Id="rId4" Type="http://schemas.openxmlformats.org/officeDocument/2006/relationships/hyperlink" Target="https://ap-northeast-2.console.aws.amazon.com/ec2/home?region=ap-northeast-2#Home: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02050-55A8-73D6-5BE7-03B43A824B37}"/>
              </a:ext>
            </a:extLst>
          </p:cNvPr>
          <p:cNvSpPr txBox="1"/>
          <p:nvPr/>
        </p:nvSpPr>
        <p:spPr>
          <a:xfrm>
            <a:off x="11087510" y="6507194"/>
            <a:ext cx="641201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16" latinLnBrk="0">
              <a:spcBef>
                <a:spcPts val="500"/>
              </a:spcBef>
              <a:buClr>
                <a:srgbClr val="000000">
                  <a:lumMod val="65000"/>
                  <a:lumOff val="35000"/>
                </a:srgbClr>
              </a:buClr>
              <a:buSzPct val="60000"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경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47A9D7-0CC6-CA1F-2D9B-41146D670D58}"/>
              </a:ext>
            </a:extLst>
          </p:cNvPr>
          <p:cNvSpPr txBox="1">
            <a:spLocks/>
          </p:cNvSpPr>
          <p:nvPr/>
        </p:nvSpPr>
        <p:spPr>
          <a:xfrm>
            <a:off x="1" y="1166038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MLOps</a:t>
            </a:r>
            <a:r>
              <a:rPr lang="en-US" altLang="ko-KR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6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754225-8C6F-DB78-2559-33B8EAD8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57200"/>
            <a:ext cx="109918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B360A-BC16-24B5-3335-82E4AF1E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9087"/>
            <a:ext cx="94488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0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473F4-C9DB-55DA-56F9-79B312EC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314325"/>
            <a:ext cx="114395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11CA0-47C9-06B3-485B-9272AC0B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2533650"/>
            <a:ext cx="74580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98E53-614D-0078-20E1-7D4CC435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814387"/>
            <a:ext cx="112109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A029F-E621-18FF-CFF4-0B91C18E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57200"/>
            <a:ext cx="11201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149A1-DF5C-8228-3225-E93C76BC1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471487"/>
            <a:ext cx="108108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6F8BA-9876-FA0A-1907-AFEFC6AF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514350"/>
            <a:ext cx="91154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5AB2A-8DA4-62D0-5AED-6304899F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2824162"/>
            <a:ext cx="95535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5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C0408-9E33-AC1D-A7F8-EBD108D3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71475"/>
            <a:ext cx="114776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내용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데이터 과학 및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은 복잡한 실제 문제를 해결하고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업계를 혁신하고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모든 도메인에서 가치를 창출하는 데 핵심적인 역할을 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202124"/>
                </a:solidFill>
                <a:latin typeface="Roboto" panose="02000000000000000000" pitchFamily="2" charset="0"/>
              </a:rPr>
              <a:t>머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신러닝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시스템을 위한 지속적 통합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(CI),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지속적 배포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(CD),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지속적 학습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(CT)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을 구현하고 자동화하는 기술을 설명합니다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02124"/>
                </a:solidFill>
                <a:latin typeface="Roboto" panose="02000000000000000000" pitchFamily="2" charset="0"/>
              </a:rPr>
              <a:t>이 강의는 </a:t>
            </a:r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DevOps</a:t>
            </a:r>
            <a:r>
              <a:rPr lang="ko-KR" altLang="en-US" dirty="0">
                <a:solidFill>
                  <a:srgbClr val="202124"/>
                </a:solidFill>
                <a:latin typeface="Roboto" panose="02000000000000000000" pitchFamily="2" charset="0"/>
              </a:rPr>
              <a:t> 원칙을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에 적용하려는 데이터 과학자 및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엔지니어를 위한 것입니다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 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1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 개발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(Dev)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과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 운영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(Ops)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을 통합하는 것을 목표로 하는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엔지니어링 문화 및 방식입니다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을 수행하면 통합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테스트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출시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배포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인프라 관리를 비롯하여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 구성의 모든 단계에서 자동화 및 모니터링을 지원할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7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19722-B875-87A5-1C65-15363F2A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428625"/>
            <a:ext cx="112680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4B8A9-99F2-120C-8B10-711A0923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57212"/>
            <a:ext cx="118872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6FC19-4B70-0B5C-0C77-00FBA48262FD}"/>
              </a:ext>
            </a:extLst>
          </p:cNvPr>
          <p:cNvSpPr txBox="1"/>
          <p:nvPr/>
        </p:nvSpPr>
        <p:spPr>
          <a:xfrm>
            <a:off x="2520537" y="2392280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카카오페이 </a:t>
            </a:r>
            <a:r>
              <a:rPr lang="en-US" altLang="ko-KR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적용기</a:t>
            </a:r>
            <a:r>
              <a:rPr lang="ko-KR" alt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(feat. AWS) / if(</a:t>
            </a:r>
            <a:r>
              <a:rPr lang="en-US" altLang="ko-KR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kakao</a:t>
            </a:r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)2022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737D3-6BB6-71C1-5EBB-58D5A4452AFF}"/>
              </a:ext>
            </a:extLst>
          </p:cNvPr>
          <p:cNvSpPr txBox="1"/>
          <p:nvPr/>
        </p:nvSpPr>
        <p:spPr>
          <a:xfrm>
            <a:off x="3031176" y="3247303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https://www.youtube.com/watch?v=5FvTXzDLPxI</a:t>
            </a:r>
          </a:p>
        </p:txBody>
      </p:sp>
    </p:spTree>
    <p:extLst>
      <p:ext uri="{BB962C8B-B14F-4D97-AF65-F5344CB8AC3E}">
        <p14:creationId xmlns:p14="http://schemas.microsoft.com/office/powerpoint/2010/main" val="52592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D6F707-43F1-9837-264C-549610F0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2" y="884191"/>
            <a:ext cx="10906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D342B-4DD8-AB09-87BA-9D9E9724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442912"/>
            <a:ext cx="108108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E1527-7A3C-DCAD-71F2-55E1005B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8" y="942391"/>
            <a:ext cx="112966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25FD1-39AA-42DA-C76C-413D2C17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895350"/>
            <a:ext cx="12077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DF40C-9BCD-67C0-282E-0A5A78B9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685800"/>
            <a:ext cx="10810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2DD20-834C-705D-109A-221FEB4A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0" y="1089227"/>
            <a:ext cx="113157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7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E9F07-7507-FA08-D76C-D2BB182A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1975"/>
            <a:ext cx="97536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시스템의 구성요소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실제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시스템의 일부만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코드로 구성됩니다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필수 주변 요소는 광범위하고 복잡합니다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ML 시스템은 ML 코드보다 훨씬 광범위합니다.">
            <a:extLst>
              <a:ext uri="{FF2B5EF4-FFF2-40B4-BE49-F238E27FC236}">
                <a16:creationId xmlns:a16="http://schemas.microsoft.com/office/drawing/2014/main" id="{78494BEE-18B5-B9D8-602D-FC66CD8C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221"/>
            <a:ext cx="12192000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D4C97-D91F-1BF2-F323-4512C79D22B3}"/>
              </a:ext>
            </a:extLst>
          </p:cNvPr>
          <p:cNvSpPr txBox="1"/>
          <p:nvPr/>
        </p:nvSpPr>
        <p:spPr>
          <a:xfrm>
            <a:off x="-8873" y="6495466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hlinkClick r:id="rId4"/>
              </a:rPr>
              <a:t>https://proceedings.neurips.cc/paper_files/paper/2015/file/86df7dcfd896fcaf2674f757a2463eba-Paper.pdf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40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FF161-B1E8-A665-E062-B25809A6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381000"/>
            <a:ext cx="114395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CDD5D-D7EA-ABA9-3900-A3287321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85750"/>
            <a:ext cx="115157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3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07672E-F319-B601-D084-D3E8EE2D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028700"/>
            <a:ext cx="10677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86FDE1-A2A7-C7B6-A731-D1711753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42900"/>
            <a:ext cx="114871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0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27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MLOps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MLOps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빠르고 안정적으로 구축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운영하기 위한 일련의 표준화된 프로세스와 기술 역량입니다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7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MLOps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수명 주기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D3C60-6FC5-6EFA-FF52-DC6551C64970}"/>
              </a:ext>
            </a:extLst>
          </p:cNvPr>
          <p:cNvSpPr txBox="1"/>
          <p:nvPr/>
        </p:nvSpPr>
        <p:spPr>
          <a:xfrm>
            <a:off x="672353" y="1859339"/>
            <a:ext cx="61139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ML 모델 학습을 위한 고품질 데이터 준비 및 유지.</a:t>
            </a:r>
            <a:endParaRPr lang="en-US" altLang="ko-KR" dirty="0"/>
          </a:p>
          <a:p>
            <a:r>
              <a:rPr lang="ko-KR" altLang="en-US" dirty="0"/>
              <a:t>-운영 중인 모델을 추적하여 성능 저하 감지.</a:t>
            </a:r>
            <a:endParaRPr lang="en-US" altLang="ko-KR" dirty="0"/>
          </a:p>
          <a:p>
            <a:r>
              <a:rPr lang="ko-KR" altLang="en-US" dirty="0"/>
              <a:t>-새로운 데이터 소스, ML 알고리즘 및 </a:t>
            </a:r>
            <a:r>
              <a:rPr lang="ko-KR" altLang="en-US" dirty="0" err="1"/>
              <a:t>하이퍼파라미터에</a:t>
            </a:r>
            <a:r>
              <a:rPr lang="ko-KR" altLang="en-US" dirty="0"/>
              <a:t> 대한 지속적인 실험을 수행한 다음 이러한 실험을 추적합니다.</a:t>
            </a:r>
            <a:endParaRPr lang="en-US" altLang="ko-KR" dirty="0"/>
          </a:p>
          <a:p>
            <a:r>
              <a:rPr lang="ko-KR" altLang="en-US" dirty="0"/>
              <a:t>-새로운 데이터로 모델을 지속적으로 재교육하여 모델의 정확성을 유지합니다.</a:t>
            </a:r>
            <a:endParaRPr lang="en-US" altLang="ko-KR" dirty="0"/>
          </a:p>
          <a:p>
            <a:r>
              <a:rPr lang="ko-KR" altLang="en-US" dirty="0"/>
              <a:t>-데이터의 불일치 및 학습 환경과 서비스 환경 간의 런타임 종속성으로 인해 발생하는 학습</a:t>
            </a:r>
            <a:endParaRPr lang="en-US" altLang="ko-KR" dirty="0"/>
          </a:p>
          <a:p>
            <a:r>
              <a:rPr lang="ko-KR" altLang="en-US" dirty="0"/>
              <a:t>-서비스 왜곡 방지.</a:t>
            </a:r>
            <a:endParaRPr lang="en-US" altLang="ko-KR" dirty="0"/>
          </a:p>
          <a:p>
            <a:r>
              <a:rPr lang="ko-KR" altLang="en-US" dirty="0"/>
              <a:t>-모델 공정성 및 적대적 공격에 대한 우려를 처리합니다.</a:t>
            </a:r>
          </a:p>
        </p:txBody>
      </p:sp>
    </p:spTree>
    <p:extLst>
      <p:ext uri="{BB962C8B-B14F-4D97-AF65-F5344CB8AC3E}">
        <p14:creationId xmlns:p14="http://schemas.microsoft.com/office/powerpoint/2010/main" val="12176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DevOps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MLOps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DevOps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는 지속적 통합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(CI)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과 지속적 배포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(CD)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로 </a:t>
            </a:r>
            <a:r>
              <a:rPr lang="en-US" altLang="ko-KR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소프트웨어 시스템을 개발하고 운영하는 것으로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개발 주기 단축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배포 속도 증가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안정적인 출시 등의 이점을 제공합니다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ko-KR" alt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시스템은 다른 소프트웨어 시스템과는 아래와 같은 사항이 다릅니다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팀 기술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프로젝트에서 팀은 일반적으로 탐색적 데이터 분석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개발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실험에 중점을 두는 데이터 과학자 또는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연구원을 포함합니다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프로덕션 수준의 서비스를 빌드 가능한 소프트웨어 엔지니어가 없을 수도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개발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은 기본적으로 실험적입니다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피처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알고리즘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모델링 기법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매개변수 구성을 다양하게 시도합니다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효과가 있었던 것을 추적하고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코드 재사용성을 극대화하면서 재현성을 유지가 필요합니다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테스트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단위테스트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통합 테스트 외에도 데이터 검증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학습된 모델 품질 평가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검증이 필요합니다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배포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모델을 자동으로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재학습시키고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배포하기 위해 다단계 파이프라인 구성과 자동화가 필요 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프로덕션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성능은 최적화되지 않은 코딩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지속적으로 변하는 데이터로 인해 성능이 저하될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1" name="Picture 3" descr="A graphic that's in the shape of an infinity sign that has &quot;Dev&quot; written on one side and &quot;Ops&quot; on the other.">
            <a:extLst>
              <a:ext uri="{FF2B5EF4-FFF2-40B4-BE49-F238E27FC236}">
                <a16:creationId xmlns:a16="http://schemas.microsoft.com/office/drawing/2014/main" id="{4B34C3A6-7949-955F-FDB6-25FED01A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4" y="3520879"/>
            <a:ext cx="3447983" cy="170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A diagram that gives a visual representation of the MLOps process">
            <a:extLst>
              <a:ext uri="{FF2B5EF4-FFF2-40B4-BE49-F238E27FC236}">
                <a16:creationId xmlns:a16="http://schemas.microsoft.com/office/drawing/2014/main" id="{C9B63DC8-F1DF-E02D-EF5C-C8AD93EF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64" y="3028123"/>
            <a:ext cx="6361471" cy="37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 graphic containing 3 circles. The first one says, &quot;ML,&quot; the second &quot;DEV,&quot; and the third, &quot;OPS&quot;">
            <a:extLst>
              <a:ext uri="{FF2B5EF4-FFF2-40B4-BE49-F238E27FC236}">
                <a16:creationId xmlns:a16="http://schemas.microsoft.com/office/drawing/2014/main" id="{2EB7C05D-E902-A961-92B6-477E9E234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2" y="5517360"/>
            <a:ext cx="3932903" cy="163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A752-32E9-78C2-5AB2-66971379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D2F79C4-6822-F7C8-8EA7-CF4815B06AF5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C3BBEBA1-EBCA-99B5-9D08-050BBB110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46E51344-B32E-9945-5E0F-BB48F4A63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2E7F7321-89FC-DB7E-AB32-F0AF9EB88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956CE8F0-87AC-79D3-EB50-ED6BB2DA2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48F890BB-53F0-BEE6-382E-20E6E4EB3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4E602C27-289A-359A-80B5-DED6B51F3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6BFBAC10-588A-7D9D-8BF2-E9F01D7B81A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70FBA2-A025-9724-1A8C-4C2D9ED80B9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ABB3C5-D32D-ADA6-F002-CD498909C2AA}"/>
              </a:ext>
            </a:extLst>
          </p:cNvPr>
          <p:cNvSpPr/>
          <p:nvPr/>
        </p:nvSpPr>
        <p:spPr>
          <a:xfrm>
            <a:off x="437579" y="1039560"/>
            <a:ext cx="172803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 설치 프로그램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9D3EF4-B84A-D866-6AA9-6C26C2D21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03"/>
          <a:stretch/>
        </p:blipFill>
        <p:spPr>
          <a:xfrm>
            <a:off x="473075" y="1684946"/>
            <a:ext cx="2591680" cy="4675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DAF2B7-684E-8EA7-3BF9-42860D99E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96"/>
          <a:stretch/>
        </p:blipFill>
        <p:spPr>
          <a:xfrm>
            <a:off x="3632397" y="1684946"/>
            <a:ext cx="2332975" cy="4675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모서리가 둥근 직사각형 15">
            <a:hlinkClick r:id="rId5"/>
            <a:extLst>
              <a:ext uri="{FF2B5EF4-FFF2-40B4-BE49-F238E27FC236}">
                <a16:creationId xmlns:a16="http://schemas.microsoft.com/office/drawing/2014/main" id="{008F69AE-D5BE-EFAD-5BC9-028D8D30D8D6}"/>
              </a:ext>
            </a:extLst>
          </p:cNvPr>
          <p:cNvSpPr/>
          <p:nvPr/>
        </p:nvSpPr>
        <p:spPr>
          <a:xfrm>
            <a:off x="2468844" y="1039560"/>
            <a:ext cx="3496528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https://code.visualstudio.com/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C335343-E32D-6E1A-34D4-A8C965658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18" y="3322389"/>
            <a:ext cx="1123950" cy="140017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E76B4D3-1E60-9BBA-2C38-764CD313B466}"/>
              </a:ext>
            </a:extLst>
          </p:cNvPr>
          <p:cNvSpPr/>
          <p:nvPr/>
        </p:nvSpPr>
        <p:spPr>
          <a:xfrm>
            <a:off x="1112308" y="5548788"/>
            <a:ext cx="1910882" cy="186995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B908F61-E40A-EF45-8FD8-65B4C69C9C62}"/>
              </a:ext>
            </a:extLst>
          </p:cNvPr>
          <p:cNvSpPr/>
          <p:nvPr/>
        </p:nvSpPr>
        <p:spPr>
          <a:xfrm>
            <a:off x="4411544" y="3837709"/>
            <a:ext cx="1476000" cy="18011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C088540-6DC7-A878-D9E8-B6EAA1654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014" y="2541759"/>
            <a:ext cx="3816676" cy="2961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667F2D1B-414C-45DF-1A9F-50AD455F9372}"/>
              </a:ext>
            </a:extLst>
          </p:cNvPr>
          <p:cNvSpPr/>
          <p:nvPr/>
        </p:nvSpPr>
        <p:spPr>
          <a:xfrm>
            <a:off x="3222171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935455B-03B4-D40F-64A6-EC144289D7A8}"/>
              </a:ext>
            </a:extLst>
          </p:cNvPr>
          <p:cNvSpPr/>
          <p:nvPr/>
        </p:nvSpPr>
        <p:spPr>
          <a:xfrm>
            <a:off x="6139540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9FA71BB-13AA-1169-713E-3210864AB93C}"/>
              </a:ext>
            </a:extLst>
          </p:cNvPr>
          <p:cNvSpPr/>
          <p:nvPr/>
        </p:nvSpPr>
        <p:spPr>
          <a:xfrm>
            <a:off x="7645588" y="3818122"/>
            <a:ext cx="261258" cy="40870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62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047E1-0DEC-159A-C2E1-462F6BD8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E34C6C6-2234-05C3-282B-2E9BAD500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13"/>
          <a:stretch/>
        </p:blipFill>
        <p:spPr>
          <a:xfrm>
            <a:off x="717755" y="1338395"/>
            <a:ext cx="3223393" cy="477226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A23A089-B296-2C5D-1B64-E0C795DB0815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68D5DC6E-866A-92DD-F7AA-088792E196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0D7D1881-6D13-21B9-6F50-4D182340A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159B565A-7559-9337-F1D5-5C343C004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4C757A7B-958B-263C-3692-60AD0437E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1BD8F195-D053-B154-0AC9-C1A57D785B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3E2A16E3-24E9-CBB0-DB12-95A25FA6CE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D4F7ED1-477A-F1E7-4C05-E5D5D5704DC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en-US" altLang="ko-KR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Extension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76498F-60F1-2C31-0DC9-C948575B6A9A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7AF130-BBDE-1645-3B11-A5243E880D72}"/>
              </a:ext>
            </a:extLst>
          </p:cNvPr>
          <p:cNvSpPr txBox="1"/>
          <p:nvPr/>
        </p:nvSpPr>
        <p:spPr>
          <a:xfrm>
            <a:off x="4047939" y="1073511"/>
            <a:ext cx="7737662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: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파이썬에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풍부한 지원 제공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IntelliSense(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Pylance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린팅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탐색 등의 기능을 제공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노트북 지원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Black Formatter  : Python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대한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포맷팅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 제공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VSCode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Icons : </a:t>
            </a:r>
            <a:r>
              <a:rPr lang="ko-KR" altLang="en-US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리얼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아이콘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 Highlight :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내에서 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TODO, FIXME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기타 주석을 강조 표시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Todo Tree : TODO, FIXME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주석 태그를 빠르게 검색하고 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 표시줄의 트리 보기에 표시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 </a:t>
            </a:r>
            <a:r>
              <a:rPr lang="en-US" altLang="ko-KR" dirty="0" err="1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Intellisense</a:t>
            </a: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이름 자동 완성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REST Client : REST </a:t>
            </a:r>
            <a:r>
              <a:rPr lang="ko-KR" altLang="en-US" dirty="0">
                <a:solidFill>
                  <a:srgbClr val="20212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solidFill>
                <a:srgbClr val="20212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33CE612-703B-447F-606D-33D88F0E841F}"/>
              </a:ext>
            </a:extLst>
          </p:cNvPr>
          <p:cNvSpPr/>
          <p:nvPr/>
        </p:nvSpPr>
        <p:spPr>
          <a:xfrm>
            <a:off x="525240" y="3513059"/>
            <a:ext cx="636237" cy="389333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871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19E9-F078-C16B-5D86-9AD665E9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8FD511-4574-3AB3-B1C2-64D9B4015CB9}"/>
              </a:ext>
            </a:extLst>
          </p:cNvPr>
          <p:cNvSpPr txBox="1">
            <a:spLocks/>
          </p:cNvSpPr>
          <p:nvPr/>
        </p:nvSpPr>
        <p:spPr>
          <a:xfrm>
            <a:off x="142674" y="344693"/>
            <a:ext cx="11642927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600" dirty="0">
              <a:solidFill>
                <a:srgbClr val="7030A0"/>
              </a:solidFill>
              <a:latin typeface="KT서체 Medium" panose="020B0600000101010101" pitchFamily="50" charset="-127"/>
              <a:ea typeface="KT서체 Medium" panose="020B0600000101010101" pitchFamily="50" charset="-127"/>
            </a:endParaRPr>
          </a:p>
        </p:txBody>
      </p:sp>
      <p:sp>
        <p:nvSpPr>
          <p:cNvPr id="10" name="AutoShape 6" descr="Terminal Free Icon of File">
            <a:extLst>
              <a:ext uri="{FF2B5EF4-FFF2-40B4-BE49-F238E27FC236}">
                <a16:creationId xmlns:a16="http://schemas.microsoft.com/office/drawing/2014/main" id="{BECC2B7B-27CD-5B02-40A7-1623505FA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1" descr="Sublime, text Free Icon of Papirus Apps">
            <a:extLst>
              <a:ext uri="{FF2B5EF4-FFF2-40B4-BE49-F238E27FC236}">
                <a16:creationId xmlns:a16="http://schemas.microsoft.com/office/drawing/2014/main" id="{38E95538-F0C3-A7C6-F5F8-8A5FF8E017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3" descr="Sublime, text Free Icon of Papirus Apps">
            <a:extLst>
              <a:ext uri="{FF2B5EF4-FFF2-40B4-BE49-F238E27FC236}">
                <a16:creationId xmlns:a16="http://schemas.microsoft.com/office/drawing/2014/main" id="{AF734812-85A3-0496-7935-658129494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2" descr="Home - glot.io">
            <a:extLst>
              <a:ext uri="{FF2B5EF4-FFF2-40B4-BE49-F238E27FC236}">
                <a16:creationId xmlns:a16="http://schemas.microsoft.com/office/drawing/2014/main" id="{B0B1D2A8-FE8E-EB7D-72FE-F55DF4918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6" descr="Home - glot.io">
            <a:extLst>
              <a:ext uri="{FF2B5EF4-FFF2-40B4-BE49-F238E27FC236}">
                <a16:creationId xmlns:a16="http://schemas.microsoft.com/office/drawing/2014/main" id="{C0E0CFF8-1C2B-6C55-77C0-4F73A0343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48" descr="Home - glot.io">
            <a:extLst>
              <a:ext uri="{FF2B5EF4-FFF2-40B4-BE49-F238E27FC236}">
                <a16:creationId xmlns:a16="http://schemas.microsoft.com/office/drawing/2014/main" id="{004F00BB-043B-A85A-47C1-079BF1221F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0D3832F-3AF5-AB68-C332-FE380AEA0E99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ko-KR" altLang="en-US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단축키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5DFEAA-BF3F-A6DF-1AB1-768488BA344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FBBD6-95B8-8B90-0AB6-8997A0D35925}"/>
              </a:ext>
            </a:extLst>
          </p:cNvPr>
          <p:cNvSpPr txBox="1"/>
          <p:nvPr/>
        </p:nvSpPr>
        <p:spPr>
          <a:xfrm>
            <a:off x="6488255" y="2717079"/>
            <a:ext cx="4744811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 삭제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X		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 복사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Ctrl + 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행 복사 추가	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Shift + Alt + Down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아래에 행 복사 추가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Shift + Alt + Up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행을 아래로 이동	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Alt + Down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행을 위로 이동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Alt + Up	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Cursor : Alt + Mouse click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크기를 조정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Ctrl + ‘+’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Ctrl + '-'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D1053-040C-2EA9-547A-A2C085F75EEA}"/>
              </a:ext>
            </a:extLst>
          </p:cNvPr>
          <p:cNvSpPr txBox="1"/>
          <p:nvPr/>
        </p:nvSpPr>
        <p:spPr>
          <a:xfrm>
            <a:off x="625476" y="3766202"/>
            <a:ext cx="4744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Emmet </a:t>
            </a:r>
            <a:r>
              <a:rPr lang="en-US" altLang="ko-KR" b="1" i="0" dirty="0" err="1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Abbreation</a:t>
            </a:r>
            <a:r>
              <a:rPr lang="en-US" altLang="ko-KR" b="1" i="0" dirty="0">
                <a:solidFill>
                  <a:srgbClr val="00206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: Ctrl + Space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Emmet in suggestion/auto-completion list">
            <a:extLst>
              <a:ext uri="{FF2B5EF4-FFF2-40B4-BE49-F238E27FC236}">
                <a16:creationId xmlns:a16="http://schemas.microsoft.com/office/drawing/2014/main" id="{ABDADBDA-1FF4-4B72-309F-621408EB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4150657"/>
            <a:ext cx="5540631" cy="21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Sense demo">
            <a:extLst>
              <a:ext uri="{FF2B5EF4-FFF2-40B4-BE49-F238E27FC236}">
                <a16:creationId xmlns:a16="http://schemas.microsoft.com/office/drawing/2014/main" id="{187E245D-3AA6-484D-3425-367D47DE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1357360"/>
            <a:ext cx="5532581" cy="21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368D2-52A6-EDCB-0A59-B9FBB21235BD}"/>
              </a:ext>
            </a:extLst>
          </p:cNvPr>
          <p:cNvSpPr txBox="1"/>
          <p:nvPr/>
        </p:nvSpPr>
        <p:spPr>
          <a:xfrm>
            <a:off x="625476" y="3482792"/>
            <a:ext cx="5588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5"/>
              </a:rPr>
              <a:t>https://code.visualstudio.com/docs/editor/intellisense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E8E2B5-FE79-B1C0-51CA-CFC0542D32A6}"/>
              </a:ext>
            </a:extLst>
          </p:cNvPr>
          <p:cNvSpPr txBox="1"/>
          <p:nvPr/>
        </p:nvSpPr>
        <p:spPr>
          <a:xfrm>
            <a:off x="625475" y="6223297"/>
            <a:ext cx="5532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6"/>
              </a:rPr>
              <a:t>https://code.visualstudio.com/docs/editor/emmet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86B1B-0985-3356-42D0-CA290745424D}"/>
              </a:ext>
            </a:extLst>
          </p:cNvPr>
          <p:cNvSpPr txBox="1"/>
          <p:nvPr/>
        </p:nvSpPr>
        <p:spPr>
          <a:xfrm>
            <a:off x="625476" y="991759"/>
            <a:ext cx="452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IntelliSense : Ctrl + Shift	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6EA41F-4ED2-3034-1184-C20462EB76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5"/>
          <a:stretch/>
        </p:blipFill>
        <p:spPr>
          <a:xfrm>
            <a:off x="6488256" y="1357360"/>
            <a:ext cx="5532581" cy="1095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DFADA0-0708-D601-FD50-AFC037F957F7}"/>
              </a:ext>
            </a:extLst>
          </p:cNvPr>
          <p:cNvSpPr txBox="1"/>
          <p:nvPr/>
        </p:nvSpPr>
        <p:spPr>
          <a:xfrm>
            <a:off x="6488256" y="933451"/>
            <a:ext cx="4026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</a:t>
            </a:r>
            <a:r>
              <a:rPr lang="en-US" altLang="ko-KR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Pallate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Ctrl + Shift+ P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1C8E810-2C16-8D02-10EA-5DD1E3C4ED9E}"/>
              </a:ext>
            </a:extLst>
          </p:cNvPr>
          <p:cNvSpPr/>
          <p:nvPr/>
        </p:nvSpPr>
        <p:spPr>
          <a:xfrm>
            <a:off x="6418492" y="1753146"/>
            <a:ext cx="4236807" cy="278854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571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519E0-1B64-830E-7B4E-1F4AE3C8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C1B56-0301-D3E8-A958-32D7DC4200F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69BD75-7254-FB2F-254A-529411F3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26" y="1451460"/>
            <a:ext cx="9895742" cy="4947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55CD6-F154-09E6-B337-C9DB292F4B32}"/>
              </a:ext>
            </a:extLst>
          </p:cNvPr>
          <p:cNvSpPr txBox="1"/>
          <p:nvPr/>
        </p:nvSpPr>
        <p:spPr>
          <a:xfrm>
            <a:off x="1140931" y="994562"/>
            <a:ext cx="263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Ctrl + Shift + P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0C80E-21F8-EC08-AF15-59E49B6EF48E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Code </a:t>
            </a:r>
            <a:r>
              <a:rPr lang="en-US" altLang="ko-KR" sz="36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Python : Select Interpreter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>
            <a:spLocks/>
          </p:cNvSpPr>
          <p:nvPr/>
        </p:nvSpPr>
        <p:spPr>
          <a:xfrm>
            <a:off x="142674" y="344691"/>
            <a:ext cx="10262680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 descr="Reasons For Using Python For Artificial Intelligence | Python in Plain  English">
            <a:extLst>
              <a:ext uri="{FF2B5EF4-FFF2-40B4-BE49-F238E27FC236}">
                <a16:creationId xmlns:a16="http://schemas.microsoft.com/office/drawing/2014/main" id="{A292A4A6-31FF-C85B-A3E9-6C3014DCE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288"/>
          <a:stretch/>
        </p:blipFill>
        <p:spPr bwMode="auto">
          <a:xfrm>
            <a:off x="6388755" y="961165"/>
            <a:ext cx="5663117" cy="34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2E10F-05ED-CAF5-F565-A2AC2CEAE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26"/>
          <a:stretch/>
        </p:blipFill>
        <p:spPr>
          <a:xfrm>
            <a:off x="269803" y="961165"/>
            <a:ext cx="6118952" cy="5413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A0FBE-FB9E-F323-B1EB-5285B723BC01}"/>
              </a:ext>
            </a:extLst>
          </p:cNvPr>
          <p:cNvSpPr txBox="1"/>
          <p:nvPr/>
        </p:nvSpPr>
        <p:spPr>
          <a:xfrm>
            <a:off x="297258" y="6446818"/>
            <a:ext cx="619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https://datasciencedojo.com/blog/python-libraries-for-generative-ai/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2" name="Picture 18" descr="Use OpenAI API Python tutorial | How to do chat completion using openai and  python - YouTube">
            <a:extLst>
              <a:ext uri="{FF2B5EF4-FFF2-40B4-BE49-F238E27FC236}">
                <a16:creationId xmlns:a16="http://schemas.microsoft.com/office/drawing/2014/main" id="{B55CF184-294E-DED9-F200-A476969F5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49" y="477460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6955-258B-6391-6AD7-B8B01F5A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62EC13-0C1F-29A5-7668-0E4FF7B200F0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6A213-E512-8FC3-A0F7-6E892F0CD631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>
            <a:hlinkClick r:id="rId3"/>
            <a:extLst>
              <a:ext uri="{FF2B5EF4-FFF2-40B4-BE49-F238E27FC236}">
                <a16:creationId xmlns:a16="http://schemas.microsoft.com/office/drawing/2014/main" id="{958D2856-9843-AC56-284B-6F353BC78DEF}"/>
              </a:ext>
            </a:extLst>
          </p:cNvPr>
          <p:cNvSpPr/>
          <p:nvPr/>
        </p:nvSpPr>
        <p:spPr>
          <a:xfrm>
            <a:off x="182985" y="1686899"/>
            <a:ext cx="5405894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https://www.python.org/downloads/windows/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4E1B61-FB89-4E37-48CC-25A6DA5AF7BC}"/>
              </a:ext>
            </a:extLst>
          </p:cNvPr>
          <p:cNvSpPr/>
          <p:nvPr/>
        </p:nvSpPr>
        <p:spPr>
          <a:xfrm>
            <a:off x="182985" y="1078804"/>
            <a:ext cx="1897955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파이썬 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A3EB6-2257-528D-AE16-A99BAA8B555D}"/>
              </a:ext>
            </a:extLst>
          </p:cNvPr>
          <p:cNvSpPr txBox="1"/>
          <p:nvPr/>
        </p:nvSpPr>
        <p:spPr>
          <a:xfrm>
            <a:off x="162395" y="2270164"/>
            <a:ext cx="6672943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b="1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Stable Releases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Python 3.11.8 - Feb. 6, 2024</a:t>
            </a:r>
            <a:endParaRPr lang="en-US" altLang="ko-KR" b="0" i="0" u="none" strike="noStrike" dirty="0">
              <a:solidFill>
                <a:srgbClr val="3776A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Note that Python 3.11.8 </a:t>
            </a:r>
            <a:r>
              <a:rPr lang="en-US" altLang="ko-KR" b="1" i="1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cannot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be used on Windows 7 or earlier.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Windows embeddable package (32-bit)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Windows embeddable package (64-bit)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Windows embeddable package (ARM64)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Windows installer (32 -bit)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Windows installer (64-bit)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10"/>
              </a:rPr>
              <a:t>Windows installer (ARM64)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15">
            <a:hlinkClick r:id="rId11"/>
            <a:extLst>
              <a:ext uri="{FF2B5EF4-FFF2-40B4-BE49-F238E27FC236}">
                <a16:creationId xmlns:a16="http://schemas.microsoft.com/office/drawing/2014/main" id="{E6BD51DE-51F2-A0B9-7186-13B53B3F7003}"/>
              </a:ext>
            </a:extLst>
          </p:cNvPr>
          <p:cNvSpPr/>
          <p:nvPr/>
        </p:nvSpPr>
        <p:spPr>
          <a:xfrm>
            <a:off x="6629768" y="1686899"/>
            <a:ext cx="5405894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https://www.python.org/downloads/macos/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DA416-AA17-821D-2E2B-B5C676793CAA}"/>
              </a:ext>
            </a:extLst>
          </p:cNvPr>
          <p:cNvSpPr txBox="1"/>
          <p:nvPr/>
        </p:nvSpPr>
        <p:spPr>
          <a:xfrm>
            <a:off x="6629768" y="2338695"/>
            <a:ext cx="689610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b="1" dirty="0">
                <a:solidFill>
                  <a:srgbClr val="44444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Stable Releases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Python 3.11.8 - Feb. 6, 2024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 </a:t>
            </a:r>
            <a:r>
              <a:rPr lang="en-US" altLang="ko-KR" b="0" i="0" u="none" strike="noStrike" dirty="0">
                <a:solidFill>
                  <a:srgbClr val="3776A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12"/>
              </a:rPr>
              <a:t>macOS 64-bit universal2 installer</a:t>
            </a:r>
            <a:endParaRPr lang="en-US" altLang="ko-KR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38" y="3574115"/>
            <a:ext cx="4876259" cy="25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621" y="1181538"/>
            <a:ext cx="145039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실행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0633" y="1181538"/>
            <a:ext cx="145039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0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설치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02839" y="1487049"/>
            <a:ext cx="4247145" cy="1246495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 확인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python  --version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quit()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7496F9-8615-C37C-61E3-FBEC7B12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5" y="2733544"/>
            <a:ext cx="6248400" cy="3857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DCAE6B-A923-0A21-C83F-9190FC4F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86" y="1277505"/>
            <a:ext cx="1143000" cy="1333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5DE271-1CAE-36AE-ED1D-76C6C0BE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304" y="2733544"/>
            <a:ext cx="5252301" cy="301375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8A4D51-5FA1-8329-6748-72ADCC504801}"/>
              </a:ext>
            </a:extLst>
          </p:cNvPr>
          <p:cNvSpPr/>
          <p:nvPr/>
        </p:nvSpPr>
        <p:spPr>
          <a:xfrm>
            <a:off x="1817104" y="6211300"/>
            <a:ext cx="1910882" cy="269652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4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가상환경 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6164" y="1433865"/>
            <a:ext cx="8925726" cy="523220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가상환경 생성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python -m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venv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py311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가상환경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실행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Windows : py311\Scripts\activate.bat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Linux / macOS : source py311/bin/activate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파이썬 패키지 설치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pip install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jupyterlab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mlflow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-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Lab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설치 확인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lab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-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 </a:t>
            </a: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설치 확인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패키지 목록파일 만들기 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pip freeze &gt; requirements.txt</a:t>
            </a:r>
          </a:p>
          <a:p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패키지 목록파일로 패키지 설치 하는 방법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  pip install -r requirements.txt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파이썬 패키지 삭제 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: pip uninstall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jupyterlab</a:t>
            </a:r>
            <a:r>
              <a:rPr lang="en-US" altLang="ko-KR" sz="2000" dirty="0">
                <a:latin typeface="Consolas" panose="020B0609020204030204" pitchFamily="49" charset="0"/>
                <a:ea typeface="나눔스퀘어" panose="020B0600000101010101" pitchFamily="50" charset="-127"/>
              </a:rPr>
              <a:t> notebook </a:t>
            </a:r>
            <a:r>
              <a:rPr lang="en-US" altLang="ko-KR" sz="20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mlflow</a:t>
            </a:r>
            <a:endParaRPr lang="en-US" altLang="ko-KR" sz="20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프로젝트별로 독립된 파이썬 실행 환경을 사용할 수 있는 가상 환경</a:t>
            </a:r>
            <a:r>
              <a:rPr lang="en-US" altLang="ko-KR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(Virtual Environment)  </a:t>
            </a:r>
            <a:r>
              <a:rPr lang="ko-KR" altLang="en-US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구성을 권장합니다</a:t>
            </a:r>
            <a:r>
              <a:rPr lang="en-US" altLang="ko-KR" sz="2000" b="1" spc="-8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3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Anaconda(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Anaconda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는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기본 프로그램과 많이 사용하는 패키지 그리고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통합 개발환경을 포함한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배포판입니다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 </a:t>
            </a:r>
          </a:p>
        </p:txBody>
      </p:sp>
      <p:sp>
        <p:nvSpPr>
          <p:cNvPr id="6" name="모서리가 둥근 직사각형 5">
            <a:hlinkClick r:id="rId3"/>
          </p:cNvPr>
          <p:cNvSpPr/>
          <p:nvPr/>
        </p:nvSpPr>
        <p:spPr>
          <a:xfrm>
            <a:off x="593045" y="2135352"/>
            <a:ext cx="5276105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https://www.anaconda.com/download/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3046" y="1713221"/>
            <a:ext cx="2470356" cy="446276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en-US" altLang="ko-KR" sz="20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Anaconda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설치</a:t>
            </a:r>
            <a:r>
              <a:rPr lang="en-US" altLang="ko-KR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/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97AE1-4AD4-B5E5-A922-20698D3D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5" y="2821538"/>
            <a:ext cx="6867525" cy="3333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74337" y="2696417"/>
            <a:ext cx="779059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 실행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67556" y="2984342"/>
            <a:ext cx="3516058" cy="162736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윈도우 시작메뉴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Anaconda3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Anaconda Prompt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→ python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17592" y="4813947"/>
            <a:ext cx="1172757" cy="4403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가상환경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0810" y="5101873"/>
            <a:ext cx="3888145" cy="791050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create --name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myenv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activate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myenv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50D335-0C0B-E5C8-CF83-6BB7341A1ED1}"/>
              </a:ext>
            </a:extLst>
          </p:cNvPr>
          <p:cNvSpPr/>
          <p:nvPr/>
        </p:nvSpPr>
        <p:spPr>
          <a:xfrm>
            <a:off x="873554" y="4832299"/>
            <a:ext cx="1732116" cy="1270478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2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906996"/>
            <a:ext cx="10753344" cy="58184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8F006C-D64B-9376-FD10-47EA166EC573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Anaconda(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위한 데이터 과학 단계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데이터 추출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태스크를 위해 다양한 데이터 소스에서 관련 데이터를 선택하고 통합합니다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데이터 분석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모델을 빌드하는 데 사용할 수 있는 데이터를 이해하기 위해 탐색적 데이터 분석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(EDA)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을 수행합니다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프로세스를 통해 다음과 같은 결과가 발생합니다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모델에서 예상하는 데이터 스키마 및 특성 이해</a:t>
            </a:r>
            <a:endParaRPr lang="en-US" altLang="ko-K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Tx/>
              <a:buChar char="-"/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모델에 필요한 데이터 준비 및 특성 추출 식별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데이터 준비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태스크를 위해 데이터가 준비됩니다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준비에는 데이터 정리가 포함되며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여기에서 데이터를 학습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검증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테스트 세트로 분할합니다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또한 데이터 변환 및 특성 추출을 대상 태스크를 해결하는 모델에 적용합니다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단계의 출력은 준비된 형식의 </a:t>
            </a:r>
            <a:r>
              <a:rPr lang="ko-KR" alt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데이터 분할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학습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데이터 과학자는 다양한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모델을 학습시키기 위해 준비된 데이터로 다양한 알고리즘을 구현합니다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또한 최고 성능의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모델을 갖도록 구현된 알고리즘을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초매개변수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조정에 적용합니다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단계의 출력은 학습된 모델입니다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평가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품질을 평가하기 위해 홀드아웃 테스트 세트에서 모델을 평가합니다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단계의 출력은 모델의 품질을 평가하는 측정항목 집합입니다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검증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예측 성능이 특정 기준보다 우수하면 모델이 배포에 적합한 것으로 확인됩니다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서빙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검증된 모델은 예측을 제공하기 위해 대상 환경에 배포됩니다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 배포는 다음 중 하나일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온라인 예측을 제공하기 위해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REST API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가 포함된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마이크로서비스</a:t>
            </a:r>
            <a:endParaRPr lang="ko-KR" alt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에지 또는 휴대기기에 삽입된 모델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일괄 예측 시스템의 일부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모니터링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모델 예측 성능이 모니터링되어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ML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프로세스에서 새로운 반복을 호출할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EFF6A-03CC-9D38-C6F4-8F7E00EB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2D6F17-C1AF-9F3B-61AE-5DC5FE711911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CE174-044B-2CF0-2745-521722008E09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MLFlow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</a:t>
            </a:r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MLOps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D7930-8079-8A6A-B006-81B9C43509A2}"/>
              </a:ext>
            </a:extLst>
          </p:cNvPr>
          <p:cNvSpPr txBox="1"/>
          <p:nvPr/>
        </p:nvSpPr>
        <p:spPr>
          <a:xfrm>
            <a:off x="162395" y="1467146"/>
            <a:ext cx="126111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dirty="0"/>
              <a:t>o </a:t>
            </a:r>
            <a:r>
              <a:rPr lang="ko-KR" altLang="pt-BR" dirty="0"/>
              <a:t>실습코드</a:t>
            </a:r>
          </a:p>
          <a:p>
            <a:r>
              <a:rPr lang="pt-BR" altLang="ko-KR" dirty="0">
                <a:hlinkClick r:id="rId3"/>
              </a:rPr>
              <a:t>https://github.com/AcornPublishing/mlops-mlflow/blob/main/BeginningMLOpswithMLFlow_code.zip</a:t>
            </a:r>
            <a:endParaRPr lang="pt-BR" altLang="ko-KR" dirty="0"/>
          </a:p>
          <a:p>
            <a:endParaRPr lang="pt-BR" altLang="ko-KR" dirty="0"/>
          </a:p>
          <a:p>
            <a:endParaRPr lang="pt-BR" altLang="ko-KR" dirty="0"/>
          </a:p>
          <a:p>
            <a:r>
              <a:rPr lang="pt-BR" altLang="ko-KR" dirty="0"/>
              <a:t>o </a:t>
            </a:r>
            <a:r>
              <a:rPr lang="ko-KR" altLang="pt-BR" dirty="0"/>
              <a:t>데이터</a:t>
            </a:r>
          </a:p>
          <a:p>
            <a:r>
              <a:rPr lang="pt-BR" altLang="ko-KR" dirty="0">
                <a:hlinkClick r:id="rId4"/>
              </a:rPr>
              <a:t>https://www.kaggle.com/datasets/mlg-ulb/creditcardfraud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88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 bwMode="auto">
          <a:xfrm>
            <a:off x="279755" y="1559613"/>
            <a:ext cx="7345908" cy="491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-16320" y="970376"/>
            <a:ext cx="122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개발툴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설치없이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웹상에서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파이썬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프로그램을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할수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있는 환경으로 </a:t>
            </a:r>
            <a:r>
              <a:rPr lang="ko-KR" altLang="en-US" sz="2000" b="1" spc="-80" dirty="0" err="1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딥러닝에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필요한 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GPU</a:t>
            </a:r>
            <a:r>
              <a:rPr lang="ko-KR" altLang="en-US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를 사용할 수 있습니다</a:t>
            </a:r>
            <a:r>
              <a:rPr lang="en-US" altLang="ko-KR" sz="2000" b="1" spc="-80" dirty="0">
                <a:solidFill>
                  <a:srgbClr val="FF66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</p:txBody>
      </p:sp>
      <p:pic>
        <p:nvPicPr>
          <p:cNvPr id="3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/>
          <a:stretch/>
        </p:blipFill>
        <p:spPr bwMode="auto">
          <a:xfrm>
            <a:off x="8776486" y="3326709"/>
            <a:ext cx="3135759" cy="224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18" y="2286885"/>
            <a:ext cx="2181475" cy="345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오른쪽 화살표 34"/>
          <p:cNvSpPr/>
          <p:nvPr/>
        </p:nvSpPr>
        <p:spPr>
          <a:xfrm>
            <a:off x="3984395" y="4751640"/>
            <a:ext cx="49009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60414" y="2900829"/>
            <a:ext cx="374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spc="-8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고성능</a:t>
            </a:r>
            <a:r>
              <a:rPr lang="en-US" altLang="ko-KR" sz="1800" spc="-8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GPU(Graphics Processing Unit)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42256" y="1572298"/>
            <a:ext cx="2883407" cy="5001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</a:t>
            </a:r>
            <a:r>
              <a:rPr lang="ko-KR" altLang="en-US" sz="20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계정 필요</a:t>
            </a:r>
            <a:endParaRPr lang="en-US" altLang="ko-KR" sz="2000" b="1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모서리가 둥근 직사각형 37">
            <a:hlinkClick r:id="rId6"/>
          </p:cNvPr>
          <p:cNvSpPr/>
          <p:nvPr/>
        </p:nvSpPr>
        <p:spPr>
          <a:xfrm>
            <a:off x="279755" y="1559613"/>
            <a:ext cx="5414927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https://colab.research.google.com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E50064-9591-EDC4-B3A3-D4A982210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487" y="3355990"/>
            <a:ext cx="4182218" cy="307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151A-556C-9DD1-4E8A-EC0FE1B88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4BAAE02-03D2-8F76-2073-D705543E99E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AI Powered Coding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FB474-AA4B-A866-5578-9DE5AD8C4867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BEA7E-9756-81B0-4D69-DA744DD5E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0465" b="45959"/>
          <a:stretch/>
        </p:blipFill>
        <p:spPr>
          <a:xfrm>
            <a:off x="416886" y="1041692"/>
            <a:ext cx="4722897" cy="2882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54567B-D2EE-BD60-BABF-8DBEAFDB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53" y="1627630"/>
            <a:ext cx="8211552" cy="459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114FEB-8947-693A-49D1-F7E26135A216}"/>
              </a:ext>
            </a:extLst>
          </p:cNvPr>
          <p:cNvSpPr/>
          <p:nvPr/>
        </p:nvSpPr>
        <p:spPr>
          <a:xfrm>
            <a:off x="3281082" y="3049845"/>
            <a:ext cx="536971" cy="45667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ED4AAF-C1CB-93C3-BCAF-11027D433356}"/>
              </a:ext>
            </a:extLst>
          </p:cNvPr>
          <p:cNvSpPr/>
          <p:nvPr/>
        </p:nvSpPr>
        <p:spPr>
          <a:xfrm>
            <a:off x="10739718" y="2821510"/>
            <a:ext cx="1289887" cy="456670"/>
          </a:xfrm>
          <a:prstGeom prst="roundRect">
            <a:avLst>
              <a:gd name="adj" fmla="val 6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F90572-EC3C-B2F2-C055-89A062D11B49}"/>
              </a:ext>
            </a:extLst>
          </p:cNvPr>
          <p:cNvSpPr/>
          <p:nvPr/>
        </p:nvSpPr>
        <p:spPr>
          <a:xfrm>
            <a:off x="162395" y="6295412"/>
            <a:ext cx="12890217" cy="400108"/>
          </a:xfrm>
          <a:prstGeom prst="rect">
            <a:avLst/>
          </a:prstGeom>
        </p:spPr>
        <p:txBody>
          <a:bodyPr wrap="square" lIns="0" tIns="45719" rIns="0" bIns="45719">
            <a:spAutoFit/>
          </a:bodyPr>
          <a:lstStyle/>
          <a:p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참고 </a:t>
            </a:r>
            <a:r>
              <a:rPr lang="en-US" altLang="ko-KR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https://blog.google/technology/developers/google-colab-ai-coding-features/</a:t>
            </a:r>
            <a:r>
              <a:rPr lang="ko-KR" altLang="en-US" sz="20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32827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340" y="5098058"/>
            <a:ext cx="2206049" cy="9048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2200" dirty="0">
                <a:latin typeface="Consolas" panose="020B0609020204030204" pitchFamily="49" charset="0"/>
              </a:rPr>
              <a:t>x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>
                <a:latin typeface="Consolas" panose="020B0609020204030204" pitchFamily="49" charset="0"/>
              </a:rPr>
              <a:t>'hello'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5340" y="1219702"/>
            <a:ext cx="4337982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변수 할당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(Variable Assignment)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182" y="1549935"/>
            <a:ext cx="2206049" cy="34101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ko-KR" sz="2200" dirty="0">
                <a:latin typeface="Consolas" panose="020B0609020204030204" pitchFamily="49" charset="0"/>
              </a:rPr>
              <a:t>x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ko-KR" sz="2200" dirty="0">
                <a:latin typeface="Consolas" panose="020B0609020204030204" pitchFamily="49" charset="0"/>
              </a:rPr>
              <a:t>y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2200" dirty="0">
                <a:latin typeface="Consolas" panose="020B0609020204030204" pitchFamily="49" charset="0"/>
              </a:rPr>
              <a:t>z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x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200" dirty="0">
                <a:latin typeface="Consolas" panose="020B0609020204030204" pitchFamily="49" charset="0"/>
              </a:rPr>
              <a:t> y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'hello'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 =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"hello"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X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>
                <a:latin typeface="Consolas" panose="020B0609020204030204" pitchFamily="49" charset="0"/>
              </a:rPr>
              <a:t>'hello'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340" y="4769349"/>
            <a:ext cx="877484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5476" y="5098058"/>
            <a:ext cx="5626857" cy="131112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d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{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'key1'</a:t>
            </a:r>
            <a:r>
              <a:rPr lang="en-US" altLang="ko-KR" sz="2200" dirty="0">
                <a:latin typeface="Consolas" panose="020B0609020204030204" pitchFamily="49" charset="0"/>
              </a:rPr>
              <a:t>: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'item1','key2'</a:t>
            </a:r>
            <a:r>
              <a:rPr lang="en-US" altLang="ko-KR" sz="2200" dirty="0">
                <a:latin typeface="Consolas" panose="020B0609020204030204" pitchFamily="49" charset="0"/>
              </a:rPr>
              <a:t>: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'item2'</a:t>
            </a:r>
            <a:r>
              <a:rPr lang="en-US" altLang="ko-KR" sz="220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latin typeface="Consolas" panose="020B0609020204030204" pitchFamily="49" charset="0"/>
              </a:rPr>
              <a:t>d[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'key1'</a:t>
            </a:r>
            <a:r>
              <a:rPr lang="en-US" altLang="ko-KR" sz="2200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F0000"/>
                </a:solidFill>
                <a:latin typeface="Consolas" panose="020B0609020204030204" pitchFamily="49" charset="0"/>
              </a:rPr>
              <a:t>[Out] </a:t>
            </a:r>
            <a:r>
              <a:rPr lang="en-US" altLang="ko-KR" sz="2200" dirty="0"/>
              <a:t>'item1'</a:t>
            </a:r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5476" y="1219702"/>
            <a:ext cx="1788310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리스트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(List)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318" y="1549935"/>
            <a:ext cx="5004892" cy="327474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[1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2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3]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'b', 'c']</a:t>
            </a:r>
            <a:endParaRPr lang="en-US" altLang="ko-KR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7030A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2</a:t>
            </a:r>
            <a:r>
              <a:rPr lang="en-US" altLang="ko-KR" sz="2200" dirty="0">
                <a:latin typeface="Consolas" panose="020B0609020204030204" pitchFamily="49" charset="0"/>
              </a:rPr>
              <a:t>,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'apple', </a:t>
            </a:r>
            <a:r>
              <a:rPr lang="en-US" altLang="ko-KR" sz="2200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2200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my_list.</a:t>
            </a:r>
            <a:r>
              <a:rPr lang="en-US" altLang="ko-KR" sz="2200" dirty="0" err="1">
                <a:solidFill>
                  <a:srgbClr val="0000CC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2200" dirty="0"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C00000"/>
                </a:solidFill>
                <a:latin typeface="Consolas" panose="020B0609020204030204" pitchFamily="49" charset="0"/>
              </a:rPr>
              <a:t>100)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[0]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[:-1]</a:t>
            </a:r>
          </a:p>
          <a:p>
            <a:pPr>
              <a:lnSpc>
                <a:spcPct val="120000"/>
              </a:lnSpc>
            </a:pPr>
            <a:r>
              <a:rPr lang="en-US" altLang="ko-KR" sz="2200" dirty="0" err="1">
                <a:latin typeface="Consolas" panose="020B0609020204030204" pitchFamily="49" charset="0"/>
              </a:rPr>
              <a:t>my_list</a:t>
            </a:r>
            <a:r>
              <a:rPr lang="en-US" altLang="ko-KR" sz="2200" dirty="0">
                <a:solidFill>
                  <a:srgbClr val="008000"/>
                </a:solidFill>
                <a:latin typeface="Consolas" panose="020B0609020204030204" pitchFamily="49" charset="0"/>
              </a:rPr>
              <a:t>[-1]</a:t>
            </a:r>
          </a:p>
          <a:p>
            <a:endParaRPr lang="en-US" altLang="ko-KR" sz="22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5674" y="4769349"/>
            <a:ext cx="2904321" cy="461663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■ </a:t>
            </a:r>
            <a:r>
              <a:rPr lang="ko-KR" altLang="en-US" sz="2400" b="1" spc="-8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딕셔너리</a:t>
            </a:r>
            <a:r>
              <a:rPr lang="en-US" altLang="ko-KR" sz="2400" b="1" spc="-8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(Dictionary)</a:t>
            </a:r>
            <a:endParaRPr lang="ko-KR" altLang="en-US" sz="2400" b="1" spc="-8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4" name="사각형 설명선 3"/>
          <p:cNvSpPr/>
          <p:nvPr/>
        </p:nvSpPr>
        <p:spPr>
          <a:xfrm>
            <a:off x="10962333" y="5122259"/>
            <a:ext cx="1050518" cy="653047"/>
          </a:xfrm>
          <a:prstGeom prst="wedgeRectCallout">
            <a:avLst>
              <a:gd name="adj1" fmla="val -68540"/>
              <a:gd name="adj2" fmla="val -1479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Brace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중괄호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10623315" y="2350343"/>
            <a:ext cx="1050518" cy="653047"/>
          </a:xfrm>
          <a:prstGeom prst="wedgeRectCallout">
            <a:avLst>
              <a:gd name="adj1" fmla="val -88604"/>
              <a:gd name="adj2" fmla="val -1593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Bracket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대괄호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2930394" y="2657163"/>
            <a:ext cx="1841575" cy="653047"/>
          </a:xfrm>
          <a:prstGeom prst="wedgeRectCallout">
            <a:avLst>
              <a:gd name="adj1" fmla="val -77322"/>
              <a:gd name="adj2" fmla="val 1234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Single Quotation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따옴표</a:t>
            </a:r>
          </a:p>
        </p:txBody>
      </p:sp>
      <p:sp>
        <p:nvSpPr>
          <p:cNvPr id="16" name="사각형 설명선 15"/>
          <p:cNvSpPr/>
          <p:nvPr/>
        </p:nvSpPr>
        <p:spPr>
          <a:xfrm>
            <a:off x="2930394" y="3429000"/>
            <a:ext cx="1841575" cy="857008"/>
          </a:xfrm>
          <a:prstGeom prst="wedgeRectCallout">
            <a:avLst>
              <a:gd name="adj1" fmla="val -75261"/>
              <a:gd name="adj2" fmla="val -3800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Double Quotation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쌍 따옴표</a:t>
            </a:r>
          </a:p>
        </p:txBody>
      </p:sp>
      <p:sp>
        <p:nvSpPr>
          <p:cNvPr id="17" name="직사각형 16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6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32827" y="362538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92397" y="2406727"/>
            <a:ext cx="4380934" cy="900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python_essence.ipynb</a:t>
            </a:r>
            <a:endParaRPr lang="en-US" altLang="ko-KR" sz="2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57" y="2259071"/>
            <a:ext cx="1169929" cy="116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Picture 33">
            <a:hlinkClick r:id="rId4"/>
            <a:extLst>
              <a:ext uri="{FF2B5EF4-FFF2-40B4-BE49-F238E27FC236}">
                <a16:creationId xmlns:a16="http://schemas.microsoft.com/office/drawing/2014/main" id="{92AAA46F-CE16-AA9E-3605-929336C6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86" y="3689442"/>
            <a:ext cx="1169929" cy="1354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5" descr="GitHub - jupyterlab/jupyterlab: JupyterLab computational environment.">
            <a:hlinkClick r:id="rId4"/>
            <a:extLst>
              <a:ext uri="{FF2B5EF4-FFF2-40B4-BE49-F238E27FC236}">
                <a16:creationId xmlns:a16="http://schemas.microsoft.com/office/drawing/2014/main" id="{B67BF890-2818-9E06-707D-EA7901A3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97" y="3689442"/>
            <a:ext cx="1195501" cy="11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Google colab-2] 구글 코랩 개발환경 설정">
            <a:extLst>
              <a:ext uri="{FF2B5EF4-FFF2-40B4-BE49-F238E27FC236}">
                <a16:creationId xmlns:a16="http://schemas.microsoft.com/office/drawing/2014/main" id="{93C7F01D-A2BE-C6A0-951E-D1B0830D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63740"/>
            <a:ext cx="2413062" cy="106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hlinkClick r:id="rId8"/>
            <a:extLst>
              <a:ext uri="{FF2B5EF4-FFF2-40B4-BE49-F238E27FC236}">
                <a16:creationId xmlns:a16="http://schemas.microsoft.com/office/drawing/2014/main" id="{90DB92CA-77D5-1554-5421-42E44C61D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64" y="3753893"/>
            <a:ext cx="1066597" cy="106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31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리눅스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가상머신</a:t>
            </a:r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795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07A18F8-2B5E-24AB-BD12-225A7D82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24" y="1873755"/>
            <a:ext cx="3352800" cy="109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6F058D-169C-50E2-5E35-EF66C398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96" y="4046080"/>
            <a:ext cx="5495925" cy="1476375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5"/>
          </p:cNvPr>
          <p:cNvSpPr/>
          <p:nvPr/>
        </p:nvSpPr>
        <p:spPr>
          <a:xfrm>
            <a:off x="331617" y="995392"/>
            <a:ext cx="5443369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https://www.virtualbox.org/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214396" y="977760"/>
            <a:ext cx="5157822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pPr defTabSz="914377"/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설치방법 참고 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: </a:t>
            </a:r>
            <a:r>
              <a:rPr lang="en-US" altLang="ko-KR" dirty="0">
                <a:hlinkClick r:id="rId6"/>
              </a:rPr>
              <a:t>https://zoosso.tistory.com/1214</a:t>
            </a:r>
            <a:endParaRPr lang="ko-KR" altLang="en-US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17" y="1508216"/>
            <a:ext cx="5494250" cy="444040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6521382" y="2109287"/>
            <a:ext cx="2323614" cy="3540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79261" y="4272222"/>
            <a:ext cx="2323614" cy="3292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B13A8B2C-F5FC-F54A-B2EE-980922BF8B6D}"/>
              </a:ext>
            </a:extLst>
          </p:cNvPr>
          <p:cNvSpPr/>
          <p:nvPr/>
        </p:nvSpPr>
        <p:spPr>
          <a:xfrm>
            <a:off x="2064807" y="3977066"/>
            <a:ext cx="2959476" cy="10078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9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Ubuntu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22.04 LTS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2" name="모서리가 둥근 직사각형 31">
            <a:hlinkClick r:id="rId3"/>
          </p:cNvPr>
          <p:cNvSpPr/>
          <p:nvPr/>
        </p:nvSpPr>
        <p:spPr>
          <a:xfrm>
            <a:off x="331617" y="995392"/>
            <a:ext cx="4942398" cy="512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altLang="ko-KR" sz="2000" b="1" dirty="0">
                <a:solidFill>
                  <a:prstClr val="white"/>
                </a:solidFill>
              </a:rPr>
              <a:t>https://ubuntu.com/#download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3"/>
          <a:stretch/>
        </p:blipFill>
        <p:spPr bwMode="auto">
          <a:xfrm>
            <a:off x="331617" y="1508215"/>
            <a:ext cx="8399615" cy="517833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425883" y="4038524"/>
            <a:ext cx="977032" cy="7213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85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AB1EED1-5E78-1453-4C44-64B67ADC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43" y="1584690"/>
            <a:ext cx="4509012" cy="222043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93194A-C304-182D-BF46-5A0735A54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55"/>
          <a:stretch/>
        </p:blipFill>
        <p:spPr>
          <a:xfrm>
            <a:off x="692767" y="1995449"/>
            <a:ext cx="3897226" cy="154202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만들기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3861" y="1619466"/>
            <a:ext cx="393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VirtualBox </a:t>
            </a:r>
            <a:r>
              <a:rPr lang="ko-KR" altLang="en-US" sz="1600" dirty="0"/>
              <a:t>관리자에서</a:t>
            </a:r>
            <a:r>
              <a:rPr lang="en-US" altLang="ko-KR" sz="1600" dirty="0"/>
              <a:t> [</a:t>
            </a:r>
            <a:r>
              <a:rPr lang="ko-KR" altLang="en-US" sz="1600" dirty="0" err="1"/>
              <a:t>새로만들기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101096" y="2299271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49244" y="2195781"/>
            <a:ext cx="580903" cy="4699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237974" y="793987"/>
            <a:ext cx="450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서버 이름 입력</a:t>
            </a:r>
            <a:endParaRPr lang="en-US" altLang="ko-KR" sz="1600" dirty="0"/>
          </a:p>
          <a:p>
            <a:r>
              <a:rPr lang="ko-KR" altLang="en-US" sz="1600" dirty="0"/>
              <a:t>설치 위치 선택</a:t>
            </a:r>
          </a:p>
          <a:p>
            <a:r>
              <a:rPr lang="en-US" altLang="ko-KR" sz="1600" dirty="0"/>
              <a:t>ubuntu-22.04.3-desktop-amd64.iso </a:t>
            </a:r>
            <a:r>
              <a:rPr lang="ko-KR" altLang="en-US" sz="1600" dirty="0"/>
              <a:t>선택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7098891" y="2181686"/>
            <a:ext cx="3768580" cy="5847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91AC1E-D8AF-28CA-458B-FE7200E23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68" y="4238117"/>
            <a:ext cx="5099775" cy="2501897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0CB7B8-4667-925B-9638-D9112BBA8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59" y="4259034"/>
            <a:ext cx="5086691" cy="246006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4" name="아래쪽 화살표 19">
            <a:extLst>
              <a:ext uri="{FF2B5EF4-FFF2-40B4-BE49-F238E27FC236}">
                <a16:creationId xmlns:a16="http://schemas.microsoft.com/office/drawing/2014/main" id="{BBEAB6E8-65FB-1BBD-0066-47CDB1D9B07D}"/>
              </a:ext>
            </a:extLst>
          </p:cNvPr>
          <p:cNvSpPr/>
          <p:nvPr/>
        </p:nvSpPr>
        <p:spPr>
          <a:xfrm>
            <a:off x="8181642" y="3814432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19">
            <a:extLst>
              <a:ext uri="{FF2B5EF4-FFF2-40B4-BE49-F238E27FC236}">
                <a16:creationId xmlns:a16="http://schemas.microsoft.com/office/drawing/2014/main" id="{FF823B4C-B727-E740-0427-66B08D23C200}"/>
              </a:ext>
            </a:extLst>
          </p:cNvPr>
          <p:cNvSpPr/>
          <p:nvPr/>
        </p:nvSpPr>
        <p:spPr>
          <a:xfrm rot="5571497">
            <a:off x="5631982" y="4812673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37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CBDA6D9-0907-4BF7-F8FE-D1B76665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9" y="1361188"/>
            <a:ext cx="4413887" cy="1822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6AAD42-41B1-95FC-3A77-9E64E10B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42" y="4259265"/>
            <a:ext cx="3103066" cy="203040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광학 드라이브 설정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0034" y="1002176"/>
            <a:ext cx="3265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생성한 가상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8218" y="579291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</a:t>
            </a:r>
            <a:r>
              <a:rPr lang="ko-KR" altLang="en-US" sz="1600" dirty="0"/>
              <a:t>저장소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ko-KR" altLang="en-US" sz="1600" dirty="0"/>
              <a:t>비어있음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</a:p>
          <a:p>
            <a:r>
              <a:rPr lang="ko-KR" altLang="en-US" sz="1600" dirty="0"/>
              <a:t>③ 아이콘 클릭</a:t>
            </a:r>
            <a:endParaRPr lang="en-US" altLang="ko-KR" sz="1600" dirty="0"/>
          </a:p>
          <a:p>
            <a:r>
              <a:rPr lang="en-US" altLang="ko-KR" sz="1600" dirty="0"/>
              <a:t>④ [</a:t>
            </a:r>
            <a:r>
              <a:rPr lang="ko-KR" altLang="en-US" sz="1600" dirty="0"/>
              <a:t>가상 광학  디스크 선택</a:t>
            </a:r>
            <a:r>
              <a:rPr lang="en-US" altLang="ko-KR" sz="1600" dirty="0"/>
              <a:t>/</a:t>
            </a:r>
            <a:r>
              <a:rPr lang="ko-KR" altLang="en-US" sz="1600" dirty="0"/>
              <a:t>만들기</a:t>
            </a:r>
            <a:r>
              <a:rPr lang="en-US" altLang="ko-KR" sz="1600" dirty="0"/>
              <a:t>...]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8344167" y="3674490"/>
            <a:ext cx="2771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/>
              <a:t>다운로드한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 err="1"/>
              <a:t>우분투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선택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</a:p>
        </p:txBody>
      </p:sp>
      <p:sp>
        <p:nvSpPr>
          <p:cNvPr id="21" name="아래쪽 화살표 20"/>
          <p:cNvSpPr/>
          <p:nvPr/>
        </p:nvSpPr>
        <p:spPr>
          <a:xfrm>
            <a:off x="2652853" y="3377809"/>
            <a:ext cx="760214" cy="638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32960" y="1634159"/>
            <a:ext cx="580903" cy="46994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6" y="4210153"/>
            <a:ext cx="5445048" cy="1455392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39" y="5068394"/>
            <a:ext cx="1860874" cy="76752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638218" y="5164153"/>
            <a:ext cx="841444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67456" y="487472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63246" y="4731620"/>
            <a:ext cx="666000" cy="3126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638194" y="447085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80216" y="5055613"/>
            <a:ext cx="2125102" cy="1563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034318" y="4748725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684439" y="5287794"/>
            <a:ext cx="2606747" cy="1577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아래쪽 화살표 67"/>
          <p:cNvSpPr/>
          <p:nvPr/>
        </p:nvSpPr>
        <p:spPr>
          <a:xfrm rot="16200000">
            <a:off x="7756872" y="4845660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4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9E0B6E-C71B-7BBC-E139-A5B0A75F6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35"/>
          <a:stretch/>
        </p:blipFill>
        <p:spPr>
          <a:xfrm>
            <a:off x="223838" y="1380393"/>
            <a:ext cx="9511834" cy="2048607"/>
          </a:xfrm>
          <a:prstGeom prst="rect">
            <a:avLst/>
          </a:prstGeom>
        </p:spPr>
      </p:pic>
      <p:pic>
        <p:nvPicPr>
          <p:cNvPr id="5124" name="Picture 4" descr="A graphic containing 3 circles. The first one says, &quot;ML,&quot; the second &quot;DEV,&quot; and the third, &quot;OPS&quot;">
            <a:extLst>
              <a:ext uri="{FF2B5EF4-FFF2-40B4-BE49-F238E27FC236}">
                <a16:creationId xmlns:a16="http://schemas.microsoft.com/office/drawing/2014/main" id="{9C90C889-266C-C982-0A1D-CBE43874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1" y="4035750"/>
            <a:ext cx="6931742" cy="288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46532A-4351-FB69-A361-0CEC4D1D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1" y="2517569"/>
            <a:ext cx="4413887" cy="182286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Install Ubuntu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08674" y="2132784"/>
            <a:ext cx="1919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(T)] </a:t>
            </a:r>
            <a:r>
              <a:rPr lang="ko-KR" altLang="en-US" sz="1600" dirty="0"/>
              <a:t>버튼 클릭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332644" y="2732002"/>
            <a:ext cx="627164" cy="5404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35" y="1581795"/>
            <a:ext cx="6525164" cy="4267859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193514" y="1166232"/>
            <a:ext cx="314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[Try or </a:t>
            </a:r>
            <a:r>
              <a:rPr lang="en-US" altLang="ko-KR" dirty="0" err="1"/>
              <a:t>Insatall</a:t>
            </a:r>
            <a:r>
              <a:rPr lang="en-US" altLang="ko-KR" dirty="0"/>
              <a:t> Ubuntu] </a:t>
            </a:r>
            <a:r>
              <a:rPr lang="ko-KR" altLang="en-US" dirty="0"/>
              <a:t>선택</a:t>
            </a:r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4686720" y="3065310"/>
            <a:ext cx="760214" cy="41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42545" y="2408859"/>
            <a:ext cx="6560654" cy="3719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34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8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22" y="1653973"/>
            <a:ext cx="5038425" cy="461591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및 키보드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937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</a:t>
            </a:r>
            <a:r>
              <a:rPr lang="en-US" altLang="ko-KR" sz="1600" dirty="0"/>
              <a:t>[</a:t>
            </a:r>
            <a:r>
              <a:rPr lang="ko-KR" altLang="en-US" sz="1600" dirty="0"/>
              <a:t>한국어</a:t>
            </a:r>
            <a:r>
              <a:rPr lang="en-US" altLang="ko-KR" sz="1600" dirty="0"/>
              <a:t>]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</a:t>
            </a:r>
            <a:r>
              <a:rPr lang="en-US" altLang="ko-KR" sz="1600" dirty="0"/>
              <a:t>]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[Enter Key] </a:t>
            </a:r>
            <a:r>
              <a:rPr lang="ko-KR" altLang="en-US" sz="1600" dirty="0"/>
              <a:t>누름</a:t>
            </a:r>
            <a:endParaRPr lang="en-US" altLang="ko-KR" sz="16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627" y="4497109"/>
            <a:ext cx="1074991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6646" y="450307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01267" y="3958683"/>
            <a:ext cx="1064697" cy="3454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10931" y="4005414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577894" y="6280698"/>
            <a:ext cx="437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※ Ubuntu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설치시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화면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짤림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현상 발생시 해결 방법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   Alt + F7 →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화살표키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or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마우스 이동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924811" y="1006222"/>
            <a:ext cx="463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① 키보드 레이아웃 선택</a:t>
            </a:r>
            <a:endParaRPr lang="en-US" altLang="ko-KR" sz="1600" dirty="0"/>
          </a:p>
          <a:p>
            <a:r>
              <a:rPr lang="ko-KR" altLang="en-US" sz="1600" dirty="0"/>
              <a:t>② </a:t>
            </a:r>
            <a:r>
              <a:rPr lang="en-US" altLang="ko-KR" sz="1600" dirty="0"/>
              <a:t>[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65" name="타원 64"/>
          <p:cNvSpPr/>
          <p:nvPr/>
        </p:nvSpPr>
        <p:spPr>
          <a:xfrm>
            <a:off x="8114987" y="3214746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119483" y="5287409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067856" y="495214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463986" y="3182827"/>
            <a:ext cx="2031355" cy="278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57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및 설치 형식 선택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17" y="1280844"/>
            <a:ext cx="5315863" cy="487008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65">
            <a:extLst>
              <a:ext uri="{FF2B5EF4-FFF2-40B4-BE49-F238E27FC236}">
                <a16:creationId xmlns:a16="http://schemas.microsoft.com/office/drawing/2014/main" id="{7B7D15CC-629C-49EF-855E-42580576C2D1}"/>
              </a:ext>
            </a:extLst>
          </p:cNvPr>
          <p:cNvSpPr/>
          <p:nvPr/>
        </p:nvSpPr>
        <p:spPr>
          <a:xfrm>
            <a:off x="4967380" y="51202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5">
            <a:extLst>
              <a:ext uri="{FF2B5EF4-FFF2-40B4-BE49-F238E27FC236}">
                <a16:creationId xmlns:a16="http://schemas.microsoft.com/office/drawing/2014/main" id="{D5A6FE3E-4F23-2B64-E80D-C03A8FF7B145}"/>
              </a:ext>
            </a:extLst>
          </p:cNvPr>
          <p:cNvSpPr/>
          <p:nvPr/>
        </p:nvSpPr>
        <p:spPr>
          <a:xfrm>
            <a:off x="10517690" y="5135758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03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선택 및 계정 설정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2" y="1258998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43" y="1258997"/>
            <a:ext cx="5217368" cy="4779853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65">
            <a:extLst>
              <a:ext uri="{FF2B5EF4-FFF2-40B4-BE49-F238E27FC236}">
                <a16:creationId xmlns:a16="http://schemas.microsoft.com/office/drawing/2014/main" id="{85E1CD55-5D98-4187-1B3D-A4893333B7E8}"/>
              </a:ext>
            </a:extLst>
          </p:cNvPr>
          <p:cNvSpPr/>
          <p:nvPr/>
        </p:nvSpPr>
        <p:spPr>
          <a:xfrm>
            <a:off x="10275980" y="5069460"/>
            <a:ext cx="751718" cy="25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5">
            <a:extLst>
              <a:ext uri="{FF2B5EF4-FFF2-40B4-BE49-F238E27FC236}">
                <a16:creationId xmlns:a16="http://schemas.microsoft.com/office/drawing/2014/main" id="{2B14DA92-0ABF-645A-5E15-B5ACCC952BA3}"/>
              </a:ext>
            </a:extLst>
          </p:cNvPr>
          <p:cNvSpPr/>
          <p:nvPr/>
        </p:nvSpPr>
        <p:spPr>
          <a:xfrm>
            <a:off x="7062880" y="2580260"/>
            <a:ext cx="2957420" cy="12551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84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 및 </a:t>
            </a:r>
            <a:r>
              <a:rPr lang="ko-KR" altLang="en-US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" y="1393259"/>
            <a:ext cx="3372344" cy="308954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50"/>
          <a:stretch/>
        </p:blipFill>
        <p:spPr bwMode="auto">
          <a:xfrm>
            <a:off x="142675" y="5174400"/>
            <a:ext cx="5685562" cy="15027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4"/>
          <a:stretch/>
        </p:blipFill>
        <p:spPr bwMode="auto">
          <a:xfrm>
            <a:off x="6096000" y="5174400"/>
            <a:ext cx="5685562" cy="159938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2675" y="4853064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메모리 </a:t>
            </a:r>
            <a:r>
              <a:rPr lang="en-US" altLang="ko-KR" sz="1600" dirty="0"/>
              <a:t>: 8G </a:t>
            </a:r>
            <a:r>
              <a:rPr lang="ko-KR" altLang="en-US" sz="1600" dirty="0"/>
              <a:t>이상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142675" y="4538262"/>
            <a:ext cx="329641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</a:t>
            </a:r>
            <a:r>
              <a:rPr lang="ko-KR" altLang="en-US" b="1" spc="-80" dirty="0" err="1">
                <a:solidFill>
                  <a:srgbClr val="0070C0"/>
                </a:solidFill>
                <a:latin typeface="+mn-ea"/>
                <a:cs typeface="Malgun Gothic"/>
              </a:rPr>
              <a:t>가상머신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 운영 최소 권장 사항 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6692" y="1053170"/>
            <a:ext cx="1466427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로그인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4809068"/>
            <a:ext cx="463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CPU : 4</a:t>
            </a:r>
            <a:r>
              <a:rPr lang="ko-KR" altLang="en-US" sz="1600" dirty="0"/>
              <a:t>개 이상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135843" y="1053170"/>
            <a:ext cx="1758495" cy="369330"/>
          </a:xfrm>
          <a:prstGeom prst="rect">
            <a:avLst/>
          </a:prstGeom>
        </p:spPr>
        <p:txBody>
          <a:bodyPr wrap="none" lIns="0" tIns="45719" rIns="0" bIns="45719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설치 진행 화면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44A14-5B4A-8B89-F8F4-9DDADD35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923" y="1392825"/>
            <a:ext cx="4506580" cy="3063204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9881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2675" y="344693"/>
            <a:ext cx="10262680" cy="544463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복사</a:t>
            </a:r>
            <a:r>
              <a:rPr lang="en-US" altLang="ko-KR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3600" dirty="0">
                <a:solidFill>
                  <a:srgbClr val="00B0F0"/>
                </a:solidFill>
                <a:latin typeface="나눔스퀘어_ac Bold" pitchFamily="50" charset="-127"/>
                <a:ea typeface="나눔스퀘어_ac Bold" pitchFamily="50" charset="-127"/>
              </a:rPr>
              <a:t>붙여넣기 설정</a:t>
            </a:r>
            <a:endParaRPr lang="en-US" altLang="ko-KR" sz="3600" dirty="0">
              <a:solidFill>
                <a:srgbClr val="00B0F0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8313" y="968787"/>
            <a:ext cx="37134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클립보드 공유 설정</a:t>
            </a:r>
            <a:endParaRPr lang="en-US" altLang="ko-KR" b="1" spc="-80" dirty="0">
              <a:solidFill>
                <a:srgbClr val="0070C0"/>
              </a:solidFill>
              <a:latin typeface="+mn-ea"/>
              <a:cs typeface="Malgun Gothic"/>
            </a:endParaRPr>
          </a:p>
          <a:p>
            <a:r>
              <a:rPr lang="ko-KR" altLang="en-US" sz="1600" dirty="0"/>
              <a:t>장치 </a:t>
            </a:r>
            <a:r>
              <a:rPr lang="en-US" altLang="ko-KR" sz="1600" dirty="0"/>
              <a:t>→ </a:t>
            </a:r>
            <a:r>
              <a:rPr lang="ko-KR" altLang="en-US" sz="1600" dirty="0"/>
              <a:t>클립보드 공유 </a:t>
            </a:r>
            <a:r>
              <a:rPr lang="en-US" altLang="ko-KR" sz="1600" dirty="0"/>
              <a:t>→ </a:t>
            </a:r>
            <a:r>
              <a:rPr lang="ko-KR" altLang="en-US" sz="1600" dirty="0"/>
              <a:t>양방향</a:t>
            </a:r>
            <a:r>
              <a:rPr lang="en-US" altLang="ko-KR" sz="1600" dirty="0"/>
              <a:t> </a:t>
            </a:r>
          </a:p>
          <a:p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8538895" y="1381305"/>
            <a:ext cx="3713431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복사 및 붙여넣기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가상머신에서 복사 </a:t>
            </a:r>
            <a:r>
              <a:rPr lang="en-US" altLang="ko-KR" sz="1400" dirty="0"/>
              <a:t>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가상머신에 붙여넣기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endParaRPr lang="en-US" altLang="ko-KR" sz="1400" b="1" spc="-80" dirty="0">
              <a:latin typeface="+mn-ea"/>
              <a:cs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 </a:t>
            </a:r>
            <a:r>
              <a:rPr lang="ko-KR" altLang="en-US" sz="1400" b="1" spc="-80" dirty="0">
                <a:latin typeface="+mn-ea"/>
                <a:cs typeface="Malgun Gothic"/>
              </a:rPr>
              <a:t>윈도우에서</a:t>
            </a:r>
            <a:r>
              <a:rPr lang="en-US" altLang="ko-KR" sz="1400" b="1" spc="-80" dirty="0">
                <a:latin typeface="+mn-ea"/>
                <a:cs typeface="Malgun Gothic"/>
              </a:rPr>
              <a:t> </a:t>
            </a:r>
            <a:r>
              <a:rPr lang="ko-KR" altLang="en-US" sz="1400" b="1" spc="-80" dirty="0" err="1">
                <a:latin typeface="+mn-ea"/>
                <a:cs typeface="Malgun Gothic"/>
              </a:rPr>
              <a:t>가상머신으로</a:t>
            </a:r>
            <a:r>
              <a:rPr lang="ko-KR" altLang="en-US" sz="1400" b="1" spc="-80" dirty="0">
                <a:latin typeface="+mn-ea"/>
                <a:cs typeface="Malgun Gothic"/>
              </a:rPr>
              <a:t>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윈도우에서 복사 </a:t>
            </a:r>
            <a:r>
              <a:rPr lang="en-US" altLang="ko-KR" sz="1400" dirty="0"/>
              <a:t>: Ctrl + C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Shift + Insert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80" dirty="0">
                <a:latin typeface="+mn-ea"/>
                <a:cs typeface="Malgun Gothic"/>
              </a:rPr>
              <a:t>■</a:t>
            </a:r>
            <a:r>
              <a:rPr lang="ko-KR" altLang="en-US" sz="1400" b="1" spc="-80" dirty="0">
                <a:latin typeface="+mn-ea"/>
                <a:cs typeface="Malgun Gothic"/>
              </a:rPr>
              <a:t> 가상머신에서 윈도우로 복사하기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가상머신에서</a:t>
            </a:r>
            <a:r>
              <a:rPr lang="ko-KR" altLang="en-US" sz="1400" dirty="0"/>
              <a:t> 복사 </a:t>
            </a:r>
            <a:r>
              <a:rPr lang="en-US" altLang="ko-KR" sz="1400" dirty="0"/>
              <a:t>: Ctrl + Insert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윈도우에 </a:t>
            </a:r>
            <a:r>
              <a:rPr lang="ko-KR" altLang="en-US" sz="1400" dirty="0" err="1"/>
              <a:t>붙여넣기</a:t>
            </a:r>
            <a:r>
              <a:rPr lang="ko-KR" altLang="en-US" sz="1400" dirty="0"/>
              <a:t> </a:t>
            </a:r>
            <a:r>
              <a:rPr lang="en-US" altLang="ko-KR" sz="1400" dirty="0"/>
              <a:t>: Ctrl + V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 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39"/>
          <a:stretch/>
        </p:blipFill>
        <p:spPr bwMode="auto">
          <a:xfrm>
            <a:off x="369883" y="1531164"/>
            <a:ext cx="3705225" cy="214487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54886" y="968787"/>
            <a:ext cx="2905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게스트 확장 설치</a:t>
            </a:r>
            <a:endParaRPr lang="ko-KR" altLang="en-US" sz="1600" dirty="0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13" y="1531164"/>
            <a:ext cx="3798403" cy="2364381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4E51E7-25CA-5717-93C3-FC11C0A24952}"/>
              </a:ext>
            </a:extLst>
          </p:cNvPr>
          <p:cNvSpPr txBox="1"/>
          <p:nvPr/>
        </p:nvSpPr>
        <p:spPr>
          <a:xfrm>
            <a:off x="296442" y="6251445"/>
            <a:ext cx="6214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참고 </a:t>
            </a:r>
            <a:r>
              <a:rPr lang="en-US" altLang="ko-KR" sz="1600" dirty="0"/>
              <a:t>: </a:t>
            </a:r>
            <a:r>
              <a:rPr lang="ko-KR" altLang="en-US" sz="1600" dirty="0">
                <a:hlinkClick r:id="rId5"/>
              </a:rPr>
              <a:t>https://shorturl.at/avM89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A80070-72CC-39E2-1FF2-5639DA518F01}"/>
              </a:ext>
            </a:extLst>
          </p:cNvPr>
          <p:cNvSpPr/>
          <p:nvPr/>
        </p:nvSpPr>
        <p:spPr>
          <a:xfrm>
            <a:off x="8533686" y="968787"/>
            <a:ext cx="295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■ 복사</a:t>
            </a:r>
            <a:r>
              <a:rPr lang="en-US" altLang="ko-KR" b="1" spc="-80" dirty="0">
                <a:solidFill>
                  <a:srgbClr val="0070C0"/>
                </a:solidFill>
                <a:latin typeface="+mn-ea"/>
                <a:cs typeface="Malgun Gothic"/>
              </a:rPr>
              <a:t>-</a:t>
            </a:r>
            <a:r>
              <a:rPr lang="ko-KR" altLang="en-US" b="1" spc="-80" dirty="0">
                <a:solidFill>
                  <a:srgbClr val="0070C0"/>
                </a:solidFill>
                <a:latin typeface="+mn-ea"/>
                <a:cs typeface="Malgun Gothic"/>
              </a:rPr>
              <a:t>붙여넣기 단축키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8BAA6-628F-D0F7-8F60-55A1935DFE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752"/>
          <a:stretch/>
        </p:blipFill>
        <p:spPr>
          <a:xfrm>
            <a:off x="369883" y="3794875"/>
            <a:ext cx="3750313" cy="24662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</p:spPr>
      </p:pic>
      <p:sp>
        <p:nvSpPr>
          <p:cNvPr id="25" name="모서리가 둥근 직사각형 68">
            <a:extLst>
              <a:ext uri="{FF2B5EF4-FFF2-40B4-BE49-F238E27FC236}">
                <a16:creationId xmlns:a16="http://schemas.microsoft.com/office/drawing/2014/main" id="{9E2DEC06-1A24-CDB8-2174-4E7EE56B3706}"/>
              </a:ext>
            </a:extLst>
          </p:cNvPr>
          <p:cNvSpPr/>
          <p:nvPr/>
        </p:nvSpPr>
        <p:spPr>
          <a:xfrm>
            <a:off x="254303" y="5993167"/>
            <a:ext cx="436306" cy="25509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59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EA03-AA33-4950-7679-8AF1994A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EEE21-44A8-593A-1451-EE00513A0E8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Mlflow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6D52B-F1FA-296D-2494-8EF5BADA7B70}"/>
              </a:ext>
            </a:extLst>
          </p:cNvPr>
          <p:cNvSpPr txBox="1"/>
          <p:nvPr/>
        </p:nvSpPr>
        <p:spPr>
          <a:xfrm>
            <a:off x="311710" y="1001161"/>
            <a:ext cx="3946781" cy="369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update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add-apt-repository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ppa:deadsnakes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install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python3.11 -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python3.11 --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install python3-pip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pip3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virtualenv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mkdir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--python 3.11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shell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awscli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boto3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setuptools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3B1A46-4D7C-94A2-4408-6B8815288205}"/>
              </a:ext>
            </a:extLst>
          </p:cNvPr>
          <p:cNvGraphicFramePr>
            <a:graphicFrameLocks noGrp="1"/>
          </p:cNvGraphicFramePr>
          <p:nvPr/>
        </p:nvGraphicFramePr>
        <p:xfrm>
          <a:off x="6177197" y="4731963"/>
          <a:ext cx="3859695" cy="203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427">
                  <a:extLst>
                    <a:ext uri="{9D8B030D-6E8A-4147-A177-3AD203B41FA5}">
                      <a16:colId xmlns:a16="http://schemas.microsoft.com/office/drawing/2014/main" val="1104652368"/>
                    </a:ext>
                  </a:extLst>
                </a:gridCol>
                <a:gridCol w="2203268">
                  <a:extLst>
                    <a:ext uri="{9D8B030D-6E8A-4147-A177-3AD203B41FA5}">
                      <a16:colId xmlns:a16="http://schemas.microsoft.com/office/drawing/2014/main" val="1762088396"/>
                    </a:ext>
                  </a:extLst>
                </a:gridCol>
              </a:tblGrid>
              <a:tr h="2693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73589"/>
                  </a:ext>
                </a:extLst>
              </a:tr>
              <a:tr h="89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 install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생성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--python 3.X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제거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--rm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실행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shell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종료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exit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 [package]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pipfile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명시된 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설치된 라이브러리 출력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graph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3523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C2E7BBF-8840-62F2-C61B-B1B928F8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71030-662F-4602-FEE3-1B862271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39" r="6526" b="9349"/>
          <a:stretch/>
        </p:blipFill>
        <p:spPr>
          <a:xfrm>
            <a:off x="4292726" y="1398495"/>
            <a:ext cx="7487885" cy="29368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E825-5FD8-6C28-6533-7CD2DFBD856F}"/>
              </a:ext>
            </a:extLst>
          </p:cNvPr>
          <p:cNvSpPr/>
          <p:nvPr/>
        </p:nvSpPr>
        <p:spPr>
          <a:xfrm flipV="1">
            <a:off x="-8873" y="330178"/>
            <a:ext cx="137033" cy="53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3532"/>
            <a:endParaRPr lang="ko-KR" altLang="en-US" sz="800">
              <a:solidFill>
                <a:srgbClr val="0070C0"/>
              </a:solidFill>
              <a:latin typeface="KT서체 Bold" panose="020B0600000101010101" pitchFamily="50" charset="-127"/>
              <a:ea typeface="KT서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9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2530381"/>
            <a:ext cx="12192000" cy="914222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AWS Cloud </a:t>
            </a:r>
            <a:r>
              <a:rPr lang="ko-KR" altLang="en-US" sz="6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6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320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DBDA-28D2-A1A1-5936-3E1A94F7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C88DA9-C43B-5939-D416-A77BC728A33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0517A3-3A75-F37C-8E0D-F1D3CE5635FE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4FBD6A-CAC7-33B4-0CFF-4A42B03EA97C}"/>
              </a:ext>
            </a:extLst>
          </p:cNvPr>
          <p:cNvSpPr txBox="1"/>
          <p:nvPr/>
        </p:nvSpPr>
        <p:spPr>
          <a:xfrm>
            <a:off x="2677885" y="450099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https://aws.amazon.com/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6FCA9F9-0B6C-7271-7810-FF2CBFA36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65" y="1014311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DFBA561-E1EA-6349-F1A1-04099D8B2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39" y="1014311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7FBEBF-9303-79D3-225B-DD242357A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965" y="3889373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45F09A9-AF54-D776-F76E-F51885613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439" y="3889373"/>
            <a:ext cx="4679010" cy="28089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1E5D395-5828-564C-429E-0B61A8B31EE1}"/>
              </a:ext>
            </a:extLst>
          </p:cNvPr>
          <p:cNvSpPr/>
          <p:nvPr/>
        </p:nvSpPr>
        <p:spPr>
          <a:xfrm>
            <a:off x="5161620" y="1352215"/>
            <a:ext cx="873562" cy="3773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ADB5A-D598-F81A-FFB4-E47D89DC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95E707-7BE7-926D-8778-76D53D6F0957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9977CD-5255-B9C3-F56A-70F80E500440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루트 사용자 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11024-5561-8CD3-C008-A5E33A42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3" y="994911"/>
            <a:ext cx="4689716" cy="2787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41CDE-CDCC-0EDC-D6ED-11FCF553B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56" y="994911"/>
            <a:ext cx="4689715" cy="2787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014B3-AC11-6596-B5DE-75A75777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73" y="3870766"/>
            <a:ext cx="4985483" cy="29637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A4A1F8-3BD9-4446-7027-5E9997B389FA}"/>
              </a:ext>
            </a:extLst>
          </p:cNvPr>
          <p:cNvSpPr/>
          <p:nvPr/>
        </p:nvSpPr>
        <p:spPr>
          <a:xfrm>
            <a:off x="8646160" y="2127762"/>
            <a:ext cx="1543979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8F9EBE-34F8-F793-B467-2F428EC616F4}"/>
              </a:ext>
            </a:extLst>
          </p:cNvPr>
          <p:cNvSpPr/>
          <p:nvPr/>
        </p:nvSpPr>
        <p:spPr>
          <a:xfrm>
            <a:off x="4392794" y="4663345"/>
            <a:ext cx="722131" cy="3142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B82223-06CD-362C-E8E8-2B141AB28904}"/>
              </a:ext>
            </a:extLst>
          </p:cNvPr>
          <p:cNvSpPr/>
          <p:nvPr/>
        </p:nvSpPr>
        <p:spPr>
          <a:xfrm>
            <a:off x="162395" y="5352650"/>
            <a:ext cx="722131" cy="3142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11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7C0A5-C847-CBF8-512D-D79AB9CA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46" y="906997"/>
            <a:ext cx="10409425" cy="56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D328-3011-3047-121E-BE5D2EB7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05632-77CC-F156-3630-B59EDDB972A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60B24E-E41B-90D4-640B-7D21B1B201CC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루트 사용자 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B464B2-7B24-CBBF-454C-9AAEB20D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5" y="906997"/>
            <a:ext cx="4985483" cy="2963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A043CB-FE5F-5575-65C0-A31BEB289E8D}"/>
              </a:ext>
            </a:extLst>
          </p:cNvPr>
          <p:cNvSpPr txBox="1"/>
          <p:nvPr/>
        </p:nvSpPr>
        <p:spPr>
          <a:xfrm>
            <a:off x="5479142" y="1153740"/>
            <a:ext cx="6110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User name :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mlflow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-user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입력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I want to create an IAM user</a:t>
            </a:r>
            <a:r>
              <a:rPr lang="en-US" altLang="ko-KR" dirty="0">
                <a:solidFill>
                  <a:srgbClr val="16191F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선택</a:t>
            </a:r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Custom password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선택 및 암호 입력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Users must create a new password at next sign-in – Recommended</a:t>
            </a:r>
            <a:r>
              <a:rPr lang="en-US" altLang="ko-KR" dirty="0">
                <a:solidFill>
                  <a:srgbClr val="16191F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선택 해제</a:t>
            </a: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[Next]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 클릭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17964-569A-0CA9-DE1B-42CB813FF234}"/>
              </a:ext>
            </a:extLst>
          </p:cNvPr>
          <p:cNvSpPr txBox="1"/>
          <p:nvPr/>
        </p:nvSpPr>
        <p:spPr>
          <a:xfrm>
            <a:off x="5614682" y="3429000"/>
            <a:ext cx="61105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[Permissions options]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Attach policies directly 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선택</a:t>
            </a:r>
            <a:endParaRPr lang="en-US" altLang="ko-KR" b="0" i="0" dirty="0">
              <a:solidFill>
                <a:srgbClr val="16191F"/>
              </a:solidFill>
              <a:effectLst/>
              <a:latin typeface="Abadi" panose="020B0604020104020204" pitchFamily="34" charset="0"/>
            </a:endParaRPr>
          </a:p>
          <a:p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[Permissions policies]</a:t>
            </a:r>
          </a:p>
          <a:p>
            <a:r>
              <a:rPr lang="en-US" altLang="ko-KR" b="0" i="0" dirty="0" err="1">
                <a:effectLst/>
                <a:latin typeface="Abadi" panose="020B0604020104020204" pitchFamily="34" charset="0"/>
                <a:hlinkClick r:id="rId4"/>
              </a:rPr>
              <a:t>AdministratorAccess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선택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r>
              <a:rPr lang="en-US" altLang="ko-KR" b="1" dirty="0">
                <a:solidFill>
                  <a:srgbClr val="16191F"/>
                </a:solidFill>
                <a:latin typeface="Abadi" panose="020B0604020104020204" pitchFamily="34" charset="0"/>
              </a:rPr>
              <a:t>[Next]</a:t>
            </a:r>
            <a:r>
              <a:rPr lang="ko-KR" altLang="en-US" dirty="0">
                <a:solidFill>
                  <a:srgbClr val="16191F"/>
                </a:solidFill>
                <a:latin typeface="Abadi" panose="020B0604020104020204" pitchFamily="34" charset="0"/>
              </a:rPr>
              <a:t> 클릭</a:t>
            </a:r>
            <a:endParaRPr lang="en-US" altLang="ko-KR" dirty="0">
              <a:solidFill>
                <a:srgbClr val="16191F"/>
              </a:solidFill>
              <a:latin typeface="Abadi" panose="020B0604020104020204" pitchFamily="34" charset="0"/>
            </a:endParaRPr>
          </a:p>
          <a:p>
            <a:r>
              <a:rPr lang="en-US" altLang="ko-KR" b="1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[Create user] </a:t>
            </a:r>
            <a:r>
              <a:rPr lang="ko-KR" altLang="en-US" b="1" i="0" dirty="0">
                <a:solidFill>
                  <a:srgbClr val="16191F"/>
                </a:solidFill>
                <a:effectLst/>
                <a:latin typeface="Abadi" panose="020B0604020104020204" pitchFamily="34" charset="0"/>
              </a:rPr>
              <a:t>클릭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8ACA3-6CFC-A2CA-BAD4-E0481C3E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95" y="3992639"/>
            <a:ext cx="4819946" cy="28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984DE-C0FA-C55A-BC4C-4F4F455E7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50DE20-B780-B720-5064-C7D254120C5E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BD1E8-16ED-4BD8-EE1F-5FA42B52AEE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로그인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97D27-04DC-91D2-3358-B85AADD6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" y="1801974"/>
            <a:ext cx="5855154" cy="3480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555E7-5238-FF6D-E47F-3F79AA4C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1801974"/>
            <a:ext cx="5855154" cy="34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1D38-C6D7-03FD-ED83-319F9E63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481722-D2B7-AA20-B222-77CFD3DC7A4D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DBE8F2-B1BF-378D-F350-2298DC7AB925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EC2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8396A-F6BE-1D23-6B54-71ED8F5B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1" y="1421190"/>
            <a:ext cx="7377430" cy="4385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EC437-9210-03FF-0CC8-593E38591FF5}"/>
              </a:ext>
            </a:extLst>
          </p:cNvPr>
          <p:cNvSpPr txBox="1"/>
          <p:nvPr/>
        </p:nvSpPr>
        <p:spPr>
          <a:xfrm>
            <a:off x="232064" y="917011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EC2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en-US" altLang="ko-KR" u="none" strike="noStrike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Instances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&gt; Launch an instance</a:t>
            </a:r>
            <a:endParaRPr lang="en-US" altLang="ko-KR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FE73-3B00-F1C4-A50C-F57ED39BAE3D}"/>
              </a:ext>
            </a:extLst>
          </p:cNvPr>
          <p:cNvSpPr txBox="1"/>
          <p:nvPr/>
        </p:nvSpPr>
        <p:spPr>
          <a:xfrm>
            <a:off x="7687871" y="1101677"/>
            <a:ext cx="4042575" cy="555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instances : 1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Name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 Image (AMI)</a:t>
            </a:r>
            <a:r>
              <a:rPr lang="en-US" altLang="ko-KR" sz="1400" b="0" i="0" u="none" strike="noStrike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Ubuntu, 22.04 LTS</a:t>
            </a:r>
          </a:p>
          <a:p>
            <a:pPr algn="l">
              <a:lnSpc>
                <a:spcPct val="150000"/>
              </a:lnSpc>
            </a:pPr>
            <a:endParaRPr lang="en-US" altLang="ko-KR" sz="1400" b="0" i="0" u="none" strike="noStrike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new key pair</a:t>
            </a:r>
            <a:r>
              <a:rPr lang="en-US" altLang="ko-KR" sz="1400" u="none" strike="noStrike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Key pair name :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-server-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kp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key pair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mflow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-server-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kp.pem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자동으로 다운로드 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security group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SSH traffic from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HTTPS traffic from the internet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Allow HTTP traffic from the internet </a:t>
            </a:r>
            <a:r>
              <a:rPr lang="ko-KR" altLang="en-US" sz="1400" b="0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 new volume : gp2 EBS volume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16191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i="0" dirty="0">
                <a:solidFill>
                  <a:srgbClr val="16191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[Launch instance]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C7D4DC-5114-F2A7-74E7-398DB9AFDFBE}"/>
              </a:ext>
            </a:extLst>
          </p:cNvPr>
          <p:cNvSpPr/>
          <p:nvPr/>
        </p:nvSpPr>
        <p:spPr>
          <a:xfrm>
            <a:off x="6424364" y="2240973"/>
            <a:ext cx="1263508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91BFA-B567-B173-6BD3-A6155B0FA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F020EC-F255-71BB-7B5D-F283B01B5C84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3D4C7A-5CB3-43DA-08EE-7DBCB3C53283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EC2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6CC78-ABD6-00D9-65A3-52BC5F0B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86" y="1527506"/>
            <a:ext cx="5459840" cy="3245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C38296-2B70-058C-9CBB-ECF0C2FB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97" y="1527506"/>
            <a:ext cx="5459840" cy="324576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C168D8-2DEE-1586-ED63-8CB7086027C5}"/>
              </a:ext>
            </a:extLst>
          </p:cNvPr>
          <p:cNvSpPr/>
          <p:nvPr/>
        </p:nvSpPr>
        <p:spPr>
          <a:xfrm>
            <a:off x="3785667" y="2284516"/>
            <a:ext cx="559910" cy="2670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1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EA03-AA33-4950-7679-8AF1994A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0AE04-FFB1-B43B-34B2-37F2E751A4E2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4EEE21-44A8-593A-1451-EE00513A0E8D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Mlflow</a:t>
            </a:r>
            <a:r>
              <a:rPr lang="en-US" altLang="ko-KR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6D52B-F1FA-296D-2494-8EF5BADA7B70}"/>
              </a:ext>
            </a:extLst>
          </p:cNvPr>
          <p:cNvSpPr txBox="1"/>
          <p:nvPr/>
        </p:nvSpPr>
        <p:spPr>
          <a:xfrm>
            <a:off x="311710" y="1001161"/>
            <a:ext cx="3946781" cy="369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update</a:t>
            </a:r>
            <a:r>
              <a:rPr lang="ko-KR" altLang="en-US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add-apt-repository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ppa:deadsnakes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ppa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sudo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apt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install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 python3.11 -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python3.11 --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var(--font-mono)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apt install python3-pip 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sudo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pip3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virtualenv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mkdir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cd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--python 3.11</a:t>
            </a:r>
          </a:p>
          <a:p>
            <a:pPr algn="l">
              <a:lnSpc>
                <a:spcPct val="120000"/>
              </a:lnSpc>
            </a:pP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shell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pipenv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install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mlflow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awscli</a:t>
            </a:r>
            <a:r>
              <a:rPr lang="en-US" altLang="ko-KR" sz="1400" dirty="0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boto3 </a:t>
            </a:r>
            <a:r>
              <a:rPr lang="en-US" altLang="ko-KR" sz="1400" dirty="0" err="1">
                <a:solidFill>
                  <a:srgbClr val="16191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setuptools</a:t>
            </a:r>
            <a:endParaRPr lang="en-US" altLang="ko-KR" sz="1400" dirty="0">
              <a:solidFill>
                <a:srgbClr val="16191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3B1A46-4D7C-94A2-4408-6B8815288205}"/>
              </a:ext>
            </a:extLst>
          </p:cNvPr>
          <p:cNvGraphicFramePr>
            <a:graphicFrameLocks noGrp="1"/>
          </p:cNvGraphicFramePr>
          <p:nvPr/>
        </p:nvGraphicFramePr>
        <p:xfrm>
          <a:off x="6177197" y="4731963"/>
          <a:ext cx="3859695" cy="203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427">
                  <a:extLst>
                    <a:ext uri="{9D8B030D-6E8A-4147-A177-3AD203B41FA5}">
                      <a16:colId xmlns:a16="http://schemas.microsoft.com/office/drawing/2014/main" val="1104652368"/>
                    </a:ext>
                  </a:extLst>
                </a:gridCol>
                <a:gridCol w="2203268">
                  <a:extLst>
                    <a:ext uri="{9D8B030D-6E8A-4147-A177-3AD203B41FA5}">
                      <a16:colId xmlns:a16="http://schemas.microsoft.com/office/drawing/2014/main" val="1762088396"/>
                    </a:ext>
                  </a:extLst>
                </a:gridCol>
              </a:tblGrid>
              <a:tr h="2693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73589"/>
                  </a:ext>
                </a:extLst>
              </a:tr>
              <a:tr h="89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 install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생성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--python 3.X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제거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--rm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실행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shell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터미널 종료</a:t>
                      </a: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exit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 [package]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pipfile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명시된 패키지 설치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install</a:t>
                      </a: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설치된 라이브러리 출력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pipenv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graph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3523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C2E7BBF-8840-62F2-C61B-B1B928F8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71030-662F-4602-FEE3-1B862271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726" y="819123"/>
            <a:ext cx="7365104" cy="38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5131" y="2939970"/>
            <a:ext cx="3876304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62" y="6528529"/>
            <a:ext cx="288296" cy="21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9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2F9F9F-149C-77E9-A922-81CFA38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523875"/>
            <a:ext cx="105060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F937-DCD0-19CE-C6E3-44D58B74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768-17C4-513C-94BD-61B3E4C3984F}"/>
              </a:ext>
            </a:extLst>
          </p:cNvPr>
          <p:cNvSpPr txBox="1">
            <a:spLocks/>
          </p:cNvSpPr>
          <p:nvPr/>
        </p:nvSpPr>
        <p:spPr>
          <a:xfrm>
            <a:off x="162395" y="362534"/>
            <a:ext cx="12029605" cy="544463"/>
          </a:xfrm>
          <a:prstGeom prst="rect">
            <a:avLst/>
          </a:prstGeom>
        </p:spPr>
        <p:txBody>
          <a:bodyPr/>
          <a:lstStyle>
            <a:lvl1pPr algn="l" defTabSz="68644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oooo</a:t>
            </a:r>
            <a:endParaRPr lang="en-US" altLang="ko-KR" sz="36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D29017-0343-5059-C58B-50CF4555FD10}"/>
              </a:ext>
            </a:extLst>
          </p:cNvPr>
          <p:cNvSpPr/>
          <p:nvPr/>
        </p:nvSpPr>
        <p:spPr>
          <a:xfrm flipV="1">
            <a:off x="-8873" y="344691"/>
            <a:ext cx="137033" cy="539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54"/>
            <a:endParaRPr lang="ko-KR" altLang="en-US" sz="799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1B7A8-D3D9-2100-535F-1E4A9FADCF95}"/>
              </a:ext>
            </a:extLst>
          </p:cNvPr>
          <p:cNvSpPr txBox="1"/>
          <p:nvPr/>
        </p:nvSpPr>
        <p:spPr>
          <a:xfrm>
            <a:off x="-8873" y="1089227"/>
            <a:ext cx="1220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ooo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57DDA0-019E-6F89-DF71-3EC7592C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2" y="362534"/>
            <a:ext cx="98488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7262</TotalTime>
  <Words>2939</Words>
  <Application>Microsoft Office PowerPoint</Application>
  <PresentationFormat>와이드스크린</PresentationFormat>
  <Paragraphs>588</Paragraphs>
  <Slides>75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8" baseType="lpstr">
      <vt:lpstr>KT서체 Bold</vt:lpstr>
      <vt:lpstr>나눔바른고딕</vt:lpstr>
      <vt:lpstr>나눔스퀘어_ac Bold</vt:lpstr>
      <vt:lpstr>나눔스퀘어</vt:lpstr>
      <vt:lpstr>Roboto</vt:lpstr>
      <vt:lpstr>Arial Unicode MS</vt:lpstr>
      <vt:lpstr>KT서체 Medium</vt:lpstr>
      <vt:lpstr>Abadi</vt:lpstr>
      <vt:lpstr>Wingdings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Kyung-Gyu Park</cp:lastModifiedBy>
  <cp:revision>566</cp:revision>
  <dcterms:created xsi:type="dcterms:W3CDTF">2018-11-29T00:41:06Z</dcterms:created>
  <dcterms:modified xsi:type="dcterms:W3CDTF">2024-03-12T07:57:12Z</dcterms:modified>
</cp:coreProperties>
</file>